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5" r:id="rId2"/>
    <p:sldId id="306" r:id="rId3"/>
    <p:sldId id="307" r:id="rId4"/>
    <p:sldId id="328" r:id="rId5"/>
    <p:sldId id="363" r:id="rId6"/>
    <p:sldId id="309" r:id="rId7"/>
    <p:sldId id="310" r:id="rId8"/>
    <p:sldId id="304" r:id="rId9"/>
    <p:sldId id="346" r:id="rId10"/>
    <p:sldId id="311" r:id="rId11"/>
    <p:sldId id="348" r:id="rId12"/>
    <p:sldId id="349" r:id="rId13"/>
    <p:sldId id="350" r:id="rId14"/>
    <p:sldId id="351" r:id="rId15"/>
    <p:sldId id="352" r:id="rId16"/>
    <p:sldId id="353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38" r:id="rId52"/>
    <p:sldId id="347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263" r:id="rId61"/>
    <p:sldId id="267" r:id="rId62"/>
    <p:sldId id="271" r:id="rId63"/>
    <p:sldId id="272" r:id="rId64"/>
    <p:sldId id="294" r:id="rId65"/>
    <p:sldId id="296" r:id="rId66"/>
    <p:sldId id="297" r:id="rId67"/>
    <p:sldId id="298" r:id="rId68"/>
    <p:sldId id="299" r:id="rId69"/>
    <p:sldId id="300" r:id="rId70"/>
    <p:sldId id="291" r:id="rId71"/>
    <p:sldId id="292" r:id="rId72"/>
    <p:sldId id="293" r:id="rId73"/>
    <p:sldId id="274" r:id="rId74"/>
    <p:sldId id="275" r:id="rId75"/>
    <p:sldId id="276" r:id="rId76"/>
    <p:sldId id="277" r:id="rId77"/>
    <p:sldId id="278" r:id="rId78"/>
    <p:sldId id="280" r:id="rId79"/>
    <p:sldId id="301" r:id="rId80"/>
    <p:sldId id="302" r:id="rId81"/>
    <p:sldId id="282" r:id="rId82"/>
    <p:sldId id="284" r:id="rId83"/>
    <p:sldId id="285" r:id="rId84"/>
    <p:sldId id="286" r:id="rId85"/>
    <p:sldId id="287" r:id="rId86"/>
    <p:sldId id="288" r:id="rId87"/>
    <p:sldId id="303" r:id="rId88"/>
    <p:sldId id="308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ihyun" initials="L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23"/>
    <a:srgbClr val="FA8300"/>
    <a:srgbClr val="EB7FB8"/>
    <a:srgbClr val="A10DC9"/>
    <a:srgbClr val="FFCE32"/>
    <a:srgbClr val="33A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3" autoAdjust="0"/>
    <p:restoredTop sz="98155" autoAdjust="0"/>
  </p:normalViewPr>
  <p:slideViewPr>
    <p:cSldViewPr snapToGrid="0">
      <p:cViewPr>
        <p:scale>
          <a:sx n="122" d="100"/>
          <a:sy n="122" d="100"/>
        </p:scale>
        <p:origin x="-354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8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8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96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8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44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5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59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1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48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5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JPG"/><Relationship Id="rId4" Type="http://schemas.openxmlformats.org/officeDocument/2006/relationships/image" Target="../media/image16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JPG"/><Relationship Id="rId4" Type="http://schemas.openxmlformats.org/officeDocument/2006/relationships/image" Target="../media/image16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73.JPG"/><Relationship Id="rId4" Type="http://schemas.openxmlformats.org/officeDocument/2006/relationships/image" Target="../media/image17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5" Type="http://schemas.openxmlformats.org/officeDocument/2006/relationships/image" Target="../media/image178.JPG"/><Relationship Id="rId4" Type="http://schemas.openxmlformats.org/officeDocument/2006/relationships/image" Target="../media/image177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JPG"/><Relationship Id="rId4" Type="http://schemas.openxmlformats.org/officeDocument/2006/relationships/image" Target="../media/image18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710543" y="2470380"/>
            <a:ext cx="6749143" cy="1681538"/>
          </a:xfrm>
          <a:prstGeom prst="roundRect">
            <a:avLst>
              <a:gd name="adj" fmla="val 2557"/>
            </a:avLst>
          </a:prstGeom>
          <a:solidFill>
            <a:srgbClr val="FFF8E1"/>
          </a:solidFill>
          <a:ln>
            <a:noFill/>
          </a:ln>
          <a:effectLst>
            <a:glow rad="139700">
              <a:srgbClr val="FFB41E">
                <a:alpha val="40000"/>
              </a:srgbClr>
            </a:glow>
            <a:outerShdw blurRad="50800" dist="38100" dir="2700000" algn="tl" rotWithShape="0">
              <a:srgbClr val="FA83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00763" y="2669853"/>
            <a:ext cx="5902779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009223"/>
                </a:solidFill>
              </a:rPr>
              <a:t>SUBWAY EASY ORDER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009223"/>
                </a:solidFill>
              </a:rPr>
              <a:t>			</a:t>
            </a:r>
            <a:endParaRPr lang="ko-KR" altLang="en-US" sz="4800" kern="0" dirty="0">
              <a:solidFill>
                <a:srgbClr val="00922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594" y="1621745"/>
            <a:ext cx="805896" cy="926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43" y="3281559"/>
            <a:ext cx="563434" cy="856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55" y="3866541"/>
            <a:ext cx="958400" cy="1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22271" y="162828"/>
            <a:ext cx="2547457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600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5354875" y="1701120"/>
            <a:ext cx="2226533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8B23090-62D1-4962-8F22-02DF7A8382FC}"/>
              </a:ext>
            </a:extLst>
          </p:cNvPr>
          <p:cNvSpPr/>
          <p:nvPr/>
        </p:nvSpPr>
        <p:spPr>
          <a:xfrm>
            <a:off x="10348273" y="6117888"/>
            <a:ext cx="3067576" cy="306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스크린샷, 음식이(가) 표시된 사진&#10;&#10;자동 생성된 설명">
            <a:extLst>
              <a:ext uri="{FF2B5EF4-FFF2-40B4-BE49-F238E27FC236}">
                <a16:creationId xmlns:a16="http://schemas.microsoft.com/office/drawing/2014/main" xmlns="" id="{6279040D-F442-4555-AC94-41B72DA9D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01" y="3844093"/>
            <a:ext cx="6753285" cy="271195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22FA417-3110-4711-93A9-D8108DB00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00" y="1444108"/>
            <a:ext cx="6753285" cy="2399986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8E13C2F7-5B96-458B-BD7F-30C575C5A14E}"/>
              </a:ext>
            </a:extLst>
          </p:cNvPr>
          <p:cNvSpPr/>
          <p:nvPr/>
        </p:nvSpPr>
        <p:spPr>
          <a:xfrm>
            <a:off x="10313627" y="1531329"/>
            <a:ext cx="837598" cy="306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HEADER</a:t>
            </a:r>
            <a:endParaRPr lang="ko-KR" altLang="en-US" sz="800" b="1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F7D5D473-CF4D-4A8A-AC76-94059603E6EE}"/>
              </a:ext>
            </a:extLst>
          </p:cNvPr>
          <p:cNvSpPr/>
          <p:nvPr/>
        </p:nvSpPr>
        <p:spPr>
          <a:xfrm>
            <a:off x="10313627" y="3407637"/>
            <a:ext cx="3067576" cy="306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 버튼</a:t>
            </a:r>
            <a:endParaRPr lang="ko-KR" altLang="en-US" sz="800" b="1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E506B7B-2E2B-4384-9E73-76B91C469734}"/>
              </a:ext>
            </a:extLst>
          </p:cNvPr>
          <p:cNvSpPr/>
          <p:nvPr/>
        </p:nvSpPr>
        <p:spPr>
          <a:xfrm>
            <a:off x="5964574" y="3429000"/>
            <a:ext cx="1174459" cy="41509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301F2809-5835-408A-B40E-195A887020F3}"/>
              </a:ext>
            </a:extLst>
          </p:cNvPr>
          <p:cNvCxnSpPr>
            <a:cxnSpLocks/>
          </p:cNvCxnSpPr>
          <p:nvPr/>
        </p:nvCxnSpPr>
        <p:spPr>
          <a:xfrm flipV="1">
            <a:off x="9673913" y="1713516"/>
            <a:ext cx="6743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E0C2B40C-EF7C-49CA-8C5E-50836220D840}"/>
              </a:ext>
            </a:extLst>
          </p:cNvPr>
          <p:cNvCxnSpPr>
            <a:cxnSpLocks/>
          </p:cNvCxnSpPr>
          <p:nvPr/>
        </p:nvCxnSpPr>
        <p:spPr>
          <a:xfrm>
            <a:off x="7139033" y="3581531"/>
            <a:ext cx="3174594" cy="3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F9F42E1F-2C2D-456B-A418-5A6805FD1FCD}"/>
              </a:ext>
            </a:extLst>
          </p:cNvPr>
          <p:cNvCxnSpPr>
            <a:cxnSpLocks/>
          </p:cNvCxnSpPr>
          <p:nvPr/>
        </p:nvCxnSpPr>
        <p:spPr>
          <a:xfrm flipV="1">
            <a:off x="9661912" y="6271104"/>
            <a:ext cx="6743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6B90A071-84D1-464A-8717-549B9C8A3BEC}"/>
              </a:ext>
            </a:extLst>
          </p:cNvPr>
          <p:cNvSpPr/>
          <p:nvPr/>
        </p:nvSpPr>
        <p:spPr>
          <a:xfrm>
            <a:off x="5802943" y="1791522"/>
            <a:ext cx="497190" cy="2368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ACB1DFEA-2C3B-4235-8E41-35D00D63DFFF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300133" y="1919719"/>
            <a:ext cx="4013494" cy="164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오른쪽 대괄호 83">
            <a:extLst>
              <a:ext uri="{FF2B5EF4-FFF2-40B4-BE49-F238E27FC236}">
                <a16:creationId xmlns:a16="http://schemas.microsoft.com/office/drawing/2014/main" xmlns="" id="{A62F60C5-91D8-4B31-B278-6954CC96A20D}"/>
              </a:ext>
            </a:extLst>
          </p:cNvPr>
          <p:cNvSpPr/>
          <p:nvPr/>
        </p:nvSpPr>
        <p:spPr>
          <a:xfrm>
            <a:off x="9519300" y="1477427"/>
            <a:ext cx="151001" cy="465822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오른쪽 대괄호 84">
            <a:extLst>
              <a:ext uri="{FF2B5EF4-FFF2-40B4-BE49-F238E27FC236}">
                <a16:creationId xmlns:a16="http://schemas.microsoft.com/office/drawing/2014/main" xmlns="" id="{8A5B87CD-84AB-476B-9FAB-8C22D7AE1F2A}"/>
              </a:ext>
            </a:extLst>
          </p:cNvPr>
          <p:cNvSpPr/>
          <p:nvPr/>
        </p:nvSpPr>
        <p:spPr>
          <a:xfrm>
            <a:off x="9491927" y="6012441"/>
            <a:ext cx="169985" cy="48062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2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2_shape2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회원가입 페이지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pic>
        <p:nvPicPr>
          <p:cNvPr id="5" name="nppt_1595301226660181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848" y="1287978"/>
            <a:ext cx="4023056" cy="5486400"/>
          </a:xfrm>
          <a:prstGeom prst="rect">
            <a:avLst/>
          </a:prstGeom>
        </p:spPr>
      </p:pic>
      <p:pic>
        <p:nvPicPr>
          <p:cNvPr id="6" name="nppt_1595301226660273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0744" y="1287978"/>
            <a:ext cx="2896532" cy="5486400"/>
          </a:xfrm>
          <a:prstGeom prst="rect">
            <a:avLst/>
          </a:prstGeom>
        </p:spPr>
      </p:pic>
      <p:sp>
        <p:nvSpPr>
          <p:cNvPr id="7" name="nppt_15953012266603358"/>
          <p:cNvSpPr/>
          <p:nvPr/>
        </p:nvSpPr>
        <p:spPr>
          <a:xfrm flipH="1">
            <a:off x="4346436" y="1204061"/>
            <a:ext cx="3083738" cy="1796490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8" name="nppt_15953012266604476"/>
          <p:cNvSpPr/>
          <p:nvPr/>
        </p:nvSpPr>
        <p:spPr>
          <a:xfrm flipH="1">
            <a:off x="8355499" y="1742984"/>
            <a:ext cx="3135012" cy="80181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nppt_15953012266604480"/>
          <p:cNvSpPr/>
          <p:nvPr/>
        </p:nvSpPr>
        <p:spPr>
          <a:xfrm>
            <a:off x="8335077" y="1733797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nppt_15953012266604484"/>
          <p:cNvSpPr/>
          <p:nvPr/>
        </p:nvSpPr>
        <p:spPr>
          <a:xfrm>
            <a:off x="8377394" y="1778454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200" b="1">
                <a:solidFill>
                  <a:srgbClr val="FFFFFF"/>
                </a:solidFill>
                <a:latin typeface="+mn-cs"/>
              </a:rPr>
              <a:t> </a:t>
            </a:r>
          </a:p>
        </p:txBody>
      </p:sp>
      <p:cxnSp>
        <p:nvCxnSpPr>
          <p:cNvPr id="11" name="nppt_15953012266605120"/>
          <p:cNvCxnSpPr>
            <a:stCxn id="7" idx="1"/>
          </p:cNvCxnSpPr>
          <p:nvPr/>
        </p:nvCxnSpPr>
        <p:spPr>
          <a:xfrm>
            <a:off x="7430175" y="2102307"/>
            <a:ext cx="692718" cy="1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12" name="nppt_15953012266605130"/>
          <p:cNvSpPr/>
          <p:nvPr/>
        </p:nvSpPr>
        <p:spPr>
          <a:xfrm>
            <a:off x="8735557" y="1790164"/>
            <a:ext cx="3810000" cy="614073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check_all 클릭 시 모든 체크박스를 체크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또는 체크 해제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체크박스의 색 변경</a:t>
            </a:r>
          </a:p>
        </p:txBody>
      </p:sp>
      <p:sp>
        <p:nvSpPr>
          <p:cNvPr id="13" name="nppt_15953064393671178"/>
          <p:cNvSpPr/>
          <p:nvPr/>
        </p:nvSpPr>
        <p:spPr>
          <a:xfrm flipH="1">
            <a:off x="8375283" y="3636678"/>
            <a:ext cx="3135012" cy="80181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nppt_15953064393671182"/>
          <p:cNvSpPr/>
          <p:nvPr/>
        </p:nvSpPr>
        <p:spPr>
          <a:xfrm>
            <a:off x="8354861" y="3627491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nppt_15953064393671186"/>
          <p:cNvSpPr/>
          <p:nvPr/>
        </p:nvSpPr>
        <p:spPr>
          <a:xfrm>
            <a:off x="8397178" y="3672148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200" b="1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16" name="nppt_15953064393671190"/>
          <p:cNvSpPr/>
          <p:nvPr/>
        </p:nvSpPr>
        <p:spPr>
          <a:xfrm>
            <a:off x="8725566" y="3698566"/>
            <a:ext cx="3810000" cy="614073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rgbClr val="000000"/>
                </a:solidFill>
                <a:latin typeface="나눔고딕"/>
                <a:ea typeface="나눔고딕"/>
              </a:rPr>
              <a:t>각각의 체크박스 클릭 시 해당 체크박스를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rgbClr val="000000"/>
                </a:solidFill>
                <a:latin typeface="나눔고딕"/>
                <a:ea typeface="나눔고딕"/>
              </a:rPr>
              <a:t>체크 또는 체크 해제 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rgbClr val="000000"/>
                </a:solidFill>
                <a:latin typeface="나눔고딕"/>
                <a:ea typeface="나눔고딕"/>
              </a:rPr>
              <a:t>상태에 따른 색 변경</a:t>
            </a:r>
          </a:p>
        </p:txBody>
      </p:sp>
      <p:sp>
        <p:nvSpPr>
          <p:cNvPr id="17" name="nppt_15953064393672876"/>
          <p:cNvSpPr/>
          <p:nvPr/>
        </p:nvSpPr>
        <p:spPr>
          <a:xfrm>
            <a:off x="4346436" y="3191631"/>
            <a:ext cx="3104160" cy="1430698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8" name="nppt_15953064393673075"/>
          <p:cNvCxnSpPr/>
          <p:nvPr/>
        </p:nvCxnSpPr>
        <p:spPr>
          <a:xfrm>
            <a:off x="7469386" y="4074211"/>
            <a:ext cx="663719" cy="1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19" name="nppt_15953064393673200"/>
          <p:cNvSpPr/>
          <p:nvPr/>
        </p:nvSpPr>
        <p:spPr>
          <a:xfrm>
            <a:off x="4346436" y="4748219"/>
            <a:ext cx="3104160" cy="1991184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20" name="nppt_15953064393673380"/>
          <p:cNvCxnSpPr>
            <a:stCxn id="19" idx="3"/>
          </p:cNvCxnSpPr>
          <p:nvPr/>
        </p:nvCxnSpPr>
        <p:spPr>
          <a:xfrm>
            <a:off x="7450596" y="5743812"/>
            <a:ext cx="682508" cy="1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21" name="nppt_15953064393673426"/>
          <p:cNvSpPr/>
          <p:nvPr/>
        </p:nvSpPr>
        <p:spPr>
          <a:xfrm flipH="1">
            <a:off x="8282498" y="5367902"/>
            <a:ext cx="3135012" cy="924283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nppt_15953064393673430"/>
          <p:cNvSpPr/>
          <p:nvPr/>
        </p:nvSpPr>
        <p:spPr>
          <a:xfrm>
            <a:off x="8262076" y="535871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nppt_15953064393673434"/>
          <p:cNvSpPr/>
          <p:nvPr/>
        </p:nvSpPr>
        <p:spPr>
          <a:xfrm>
            <a:off x="8304393" y="540337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200" b="1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24" name="nppt_15953064393673438"/>
          <p:cNvSpPr/>
          <p:nvPr/>
        </p:nvSpPr>
        <p:spPr>
          <a:xfrm>
            <a:off x="8632781" y="5433476"/>
            <a:ext cx="3810000" cy="440582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rgbClr val="000000"/>
                </a:solidFill>
                <a:latin typeface="나눔고딕"/>
                <a:ea typeface="나눔고딕"/>
              </a:rPr>
              <a:t>모든 체크박스가 체크가 안됐을 경우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rgbClr val="000000"/>
                </a:solidFill>
                <a:latin typeface="나눔고딕"/>
                <a:ea typeface="나눔고딕"/>
              </a:rPr>
              <a:t>전체선택 체크박스를 해제</a:t>
            </a:r>
          </a:p>
        </p:txBody>
      </p:sp>
    </p:spTree>
    <p:extLst>
      <p:ext uri="{BB962C8B-B14F-4D97-AF65-F5344CB8AC3E}">
        <p14:creationId xmlns:p14="http://schemas.microsoft.com/office/powerpoint/2010/main" val="236987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3794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3798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회원가입 페이지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064393673805"/>
          <p:cNvSpPr/>
          <p:nvPr/>
        </p:nvSpPr>
        <p:spPr>
          <a:xfrm flipH="1">
            <a:off x="6025673" y="4253502"/>
            <a:ext cx="3135012" cy="80181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953064393673809"/>
          <p:cNvSpPr/>
          <p:nvPr/>
        </p:nvSpPr>
        <p:spPr>
          <a:xfrm>
            <a:off x="6005251" y="424431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064393673813"/>
          <p:cNvSpPr/>
          <p:nvPr/>
        </p:nvSpPr>
        <p:spPr>
          <a:xfrm>
            <a:off x="6078272" y="428897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200" b="1">
                <a:solidFill>
                  <a:srgbClr val="FFFFFF"/>
                </a:solidFill>
                <a:latin typeface="+mn-cs"/>
              </a:rPr>
              <a:t> </a:t>
            </a:r>
          </a:p>
        </p:txBody>
      </p:sp>
      <p:sp>
        <p:nvSpPr>
          <p:cNvPr id="8" name="nppt_15953064393673817"/>
          <p:cNvSpPr/>
          <p:nvPr/>
        </p:nvSpPr>
        <p:spPr>
          <a:xfrm>
            <a:off x="6436435" y="4300682"/>
            <a:ext cx="3810000" cy="614073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필수항목 체크박스가 하나라도 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false일 때 alert창으로 메세지 전달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2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통과가 되면 페이지 이동</a:t>
            </a:r>
          </a:p>
        </p:txBody>
      </p:sp>
      <p:pic>
        <p:nvPicPr>
          <p:cNvPr id="9" name="nppt_1595306439367388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431" y="1298183"/>
            <a:ext cx="5495831" cy="5486400"/>
          </a:xfrm>
          <a:prstGeom prst="rect">
            <a:avLst/>
          </a:prstGeom>
        </p:spPr>
      </p:pic>
      <p:pic>
        <p:nvPicPr>
          <p:cNvPr id="10" name="nppt_1595306439367424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5251" y="1298183"/>
            <a:ext cx="3339015" cy="2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1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5157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5161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회원가입 페이지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064393675162"/>
          <p:cNvSpPr/>
          <p:nvPr/>
        </p:nvSpPr>
        <p:spPr>
          <a:xfrm flipH="1">
            <a:off x="5294153" y="1510302"/>
            <a:ext cx="3135012" cy="80181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953064393675166"/>
          <p:cNvSpPr/>
          <p:nvPr/>
        </p:nvSpPr>
        <p:spPr>
          <a:xfrm>
            <a:off x="5273731" y="150111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064393675170"/>
          <p:cNvSpPr/>
          <p:nvPr/>
        </p:nvSpPr>
        <p:spPr>
          <a:xfrm>
            <a:off x="5346752" y="154577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200" b="1">
                <a:solidFill>
                  <a:srgbClr val="FFFFFF"/>
                </a:solidFill>
                <a:latin typeface="+mn-cs"/>
              </a:rPr>
              <a:t> </a:t>
            </a:r>
          </a:p>
        </p:txBody>
      </p:sp>
      <p:sp>
        <p:nvSpPr>
          <p:cNvPr id="8" name="nppt_15953064393675171"/>
          <p:cNvSpPr/>
          <p:nvPr/>
        </p:nvSpPr>
        <p:spPr>
          <a:xfrm>
            <a:off x="5525731" y="1677905"/>
            <a:ext cx="3810000" cy="522225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입력받은 id를 컨트롤러에 전달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컨트롤러에서 아이디 유효성 검사 후 결과에 맞는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메세지를 Model에 담고 View로 전달</a:t>
            </a:r>
          </a:p>
        </p:txBody>
      </p:sp>
      <p:pic>
        <p:nvPicPr>
          <p:cNvPr id="9" name="nppt_1595306439367530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070" y="1419937"/>
            <a:ext cx="2471075" cy="948886"/>
          </a:xfrm>
          <a:prstGeom prst="rect">
            <a:avLst/>
          </a:prstGeom>
        </p:spPr>
      </p:pic>
      <p:pic>
        <p:nvPicPr>
          <p:cNvPr id="10" name="nppt_1595306439367533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070" y="2501550"/>
            <a:ext cx="2465357" cy="1132794"/>
          </a:xfrm>
          <a:prstGeom prst="rect">
            <a:avLst/>
          </a:prstGeom>
        </p:spPr>
      </p:pic>
      <p:pic>
        <p:nvPicPr>
          <p:cNvPr id="11" name="nppt_15953064393675360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70" y="4914755"/>
            <a:ext cx="2466069" cy="877660"/>
          </a:xfrm>
          <a:prstGeom prst="rect">
            <a:avLst/>
          </a:prstGeom>
        </p:spPr>
      </p:pic>
      <p:pic>
        <p:nvPicPr>
          <p:cNvPr id="12" name="nppt_15953064393675400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070" y="3804467"/>
            <a:ext cx="2461464" cy="898071"/>
          </a:xfrm>
          <a:prstGeom prst="rect">
            <a:avLst/>
          </a:prstGeom>
        </p:spPr>
      </p:pic>
      <p:pic>
        <p:nvPicPr>
          <p:cNvPr id="13" name="nppt_15953064393676186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9593" y="1419937"/>
            <a:ext cx="2017171" cy="1413690"/>
          </a:xfrm>
          <a:prstGeom prst="rect">
            <a:avLst/>
          </a:prstGeom>
        </p:spPr>
      </p:pic>
      <p:pic>
        <p:nvPicPr>
          <p:cNvPr id="14" name="nppt_15953064393676809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9593" y="3067947"/>
            <a:ext cx="4068415" cy="3306535"/>
          </a:xfrm>
          <a:prstGeom prst="rect">
            <a:avLst/>
          </a:prstGeom>
        </p:spPr>
      </p:pic>
      <p:pic>
        <p:nvPicPr>
          <p:cNvPr id="15" name="nppt_15953064393677189" descr="이미지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88713" y="4253502"/>
            <a:ext cx="3986849" cy="428625"/>
          </a:xfrm>
          <a:prstGeom prst="rect">
            <a:avLst/>
          </a:prstGeom>
        </p:spPr>
      </p:pic>
      <p:sp>
        <p:nvSpPr>
          <p:cNvPr id="16" name="nppt_159530643936711111"/>
          <p:cNvSpPr/>
          <p:nvPr/>
        </p:nvSpPr>
        <p:spPr>
          <a:xfrm>
            <a:off x="3313487" y="1521447"/>
            <a:ext cx="1133427" cy="582030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17" name="nppt_159530643936711680"/>
          <p:cNvSpPr/>
          <p:nvPr/>
        </p:nvSpPr>
        <p:spPr>
          <a:xfrm flipH="1">
            <a:off x="7588713" y="3119062"/>
            <a:ext cx="3135012" cy="873256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nppt_159530643936711684"/>
          <p:cNvSpPr/>
          <p:nvPr/>
        </p:nvSpPr>
        <p:spPr>
          <a:xfrm>
            <a:off x="7568291" y="310987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nppt_159530643936711688"/>
          <p:cNvSpPr/>
          <p:nvPr/>
        </p:nvSpPr>
        <p:spPr>
          <a:xfrm>
            <a:off x="7641312" y="315453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200" b="1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20" name="nppt_159530643936711692"/>
          <p:cNvSpPr/>
          <p:nvPr/>
        </p:nvSpPr>
        <p:spPr>
          <a:xfrm>
            <a:off x="7820291" y="3290351"/>
            <a:ext cx="3810000" cy="66510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아이디 유효성 검사 코드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4~12자의 영문소문자,숫자 가능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공백,대문자 또는 숫자만으로 된 아이디는 false를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반환</a:t>
            </a:r>
          </a:p>
        </p:txBody>
      </p:sp>
      <p:sp>
        <p:nvSpPr>
          <p:cNvPr id="21" name="nppt_159530643936712140"/>
          <p:cNvSpPr/>
          <p:nvPr/>
        </p:nvSpPr>
        <p:spPr>
          <a:xfrm>
            <a:off x="3313487" y="3387003"/>
            <a:ext cx="3236905" cy="500342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22" name="nppt_159530643936712175"/>
          <p:cNvCxnSpPr>
            <a:stCxn id="21" idx="3"/>
          </p:cNvCxnSpPr>
          <p:nvPr/>
        </p:nvCxnSpPr>
        <p:spPr>
          <a:xfrm>
            <a:off x="6550392" y="3637174"/>
            <a:ext cx="878150" cy="1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23" name="nppt_159530643936712293"/>
          <p:cNvSpPr/>
          <p:nvPr/>
        </p:nvSpPr>
        <p:spPr>
          <a:xfrm>
            <a:off x="3313487" y="4110548"/>
            <a:ext cx="2032000" cy="142954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24" name="nppt_159530643936712355"/>
          <p:cNvCxnSpPr>
            <a:stCxn id="23" idx="3"/>
          </p:cNvCxnSpPr>
          <p:nvPr/>
        </p:nvCxnSpPr>
        <p:spPr>
          <a:xfrm>
            <a:off x="5345487" y="4182025"/>
            <a:ext cx="2226010" cy="310838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25" name="nppt_159530643936712401"/>
          <p:cNvSpPr/>
          <p:nvPr/>
        </p:nvSpPr>
        <p:spPr>
          <a:xfrm flipH="1">
            <a:off x="7609135" y="4813956"/>
            <a:ext cx="3135012" cy="66914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nppt_159530643936712405"/>
          <p:cNvSpPr/>
          <p:nvPr/>
        </p:nvSpPr>
        <p:spPr>
          <a:xfrm>
            <a:off x="7588713" y="4804768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nppt_159530643936712409"/>
          <p:cNvSpPr/>
          <p:nvPr/>
        </p:nvSpPr>
        <p:spPr>
          <a:xfrm>
            <a:off x="7640427" y="4849425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200" b="1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28" name="nppt_159530643936712410"/>
          <p:cNvSpPr/>
          <p:nvPr/>
        </p:nvSpPr>
        <p:spPr>
          <a:xfrm>
            <a:off x="7819406" y="4984441"/>
            <a:ext cx="3810000" cy="37935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데이터베이스에 중복되는 아이디가 있는지 확인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하는 SQL문 </a:t>
            </a:r>
          </a:p>
        </p:txBody>
      </p:sp>
      <p:cxnSp>
        <p:nvCxnSpPr>
          <p:cNvPr id="29" name="nppt_159530643936713052"/>
          <p:cNvCxnSpPr>
            <a:stCxn id="16" idx="2"/>
          </p:cNvCxnSpPr>
          <p:nvPr/>
        </p:nvCxnSpPr>
        <p:spPr>
          <a:xfrm>
            <a:off x="3880200" y="2103477"/>
            <a:ext cx="1" cy="1031316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240085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13116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13120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회원가입 페이지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pic>
        <p:nvPicPr>
          <p:cNvPr id="5" name="nppt_15953064393671313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070" y="1419937"/>
            <a:ext cx="2471075" cy="948886"/>
          </a:xfrm>
          <a:prstGeom prst="rect">
            <a:avLst/>
          </a:prstGeom>
        </p:spPr>
      </p:pic>
      <p:pic>
        <p:nvPicPr>
          <p:cNvPr id="6" name="nppt_15953064393671313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070" y="2501550"/>
            <a:ext cx="2465357" cy="1132794"/>
          </a:xfrm>
          <a:prstGeom prst="rect">
            <a:avLst/>
          </a:prstGeom>
        </p:spPr>
      </p:pic>
      <p:pic>
        <p:nvPicPr>
          <p:cNvPr id="7" name="nppt_159530643936713136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70" y="4914755"/>
            <a:ext cx="2466069" cy="877660"/>
          </a:xfrm>
          <a:prstGeom prst="rect">
            <a:avLst/>
          </a:prstGeom>
        </p:spPr>
      </p:pic>
      <p:pic>
        <p:nvPicPr>
          <p:cNvPr id="8" name="nppt_159530643936713137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070" y="3804467"/>
            <a:ext cx="2461464" cy="898071"/>
          </a:xfrm>
          <a:prstGeom prst="rect">
            <a:avLst/>
          </a:prstGeom>
        </p:spPr>
      </p:pic>
      <p:pic>
        <p:nvPicPr>
          <p:cNvPr id="9" name="nppt_159530643936713138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9593" y="1419937"/>
            <a:ext cx="2017171" cy="1413690"/>
          </a:xfrm>
          <a:prstGeom prst="rect">
            <a:avLst/>
          </a:prstGeom>
        </p:spPr>
      </p:pic>
      <p:pic>
        <p:nvPicPr>
          <p:cNvPr id="10" name="nppt_159530643936713139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9593" y="3067947"/>
            <a:ext cx="4068415" cy="3306535"/>
          </a:xfrm>
          <a:prstGeom prst="rect">
            <a:avLst/>
          </a:prstGeom>
        </p:spPr>
      </p:pic>
      <p:sp>
        <p:nvSpPr>
          <p:cNvPr id="11" name="nppt_159530643936713145"/>
          <p:cNvSpPr/>
          <p:nvPr/>
        </p:nvSpPr>
        <p:spPr>
          <a:xfrm flipH="1">
            <a:off x="8320233" y="1473142"/>
            <a:ext cx="3135012" cy="638533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nppt_159530643936713149"/>
          <p:cNvSpPr/>
          <p:nvPr/>
        </p:nvSpPr>
        <p:spPr>
          <a:xfrm>
            <a:off x="8299811" y="146395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59530643936713153"/>
          <p:cNvSpPr/>
          <p:nvPr/>
        </p:nvSpPr>
        <p:spPr>
          <a:xfrm>
            <a:off x="8372832" y="150861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14" name="nppt_159530643936713154"/>
          <p:cNvSpPr/>
          <p:nvPr/>
        </p:nvSpPr>
        <p:spPr>
          <a:xfrm>
            <a:off x="8551811" y="1647289"/>
            <a:ext cx="3810000" cy="37935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입력한 아이디가 중복이아니고, 공백도 아니면서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아이디 유효성 검사를 통과했을 경우</a:t>
            </a:r>
          </a:p>
        </p:txBody>
      </p:sp>
      <p:sp>
        <p:nvSpPr>
          <p:cNvPr id="15" name="nppt_159530643936713365"/>
          <p:cNvSpPr/>
          <p:nvPr/>
        </p:nvSpPr>
        <p:spPr>
          <a:xfrm>
            <a:off x="3354331" y="4166110"/>
            <a:ext cx="3002050" cy="439075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6" name="nppt_159530643936713397"/>
          <p:cNvCxnSpPr/>
          <p:nvPr/>
        </p:nvCxnSpPr>
        <p:spPr>
          <a:xfrm flipV="1">
            <a:off x="6346170" y="1970733"/>
            <a:ext cx="1766512" cy="2395244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17" name="nppt_159530643936713781"/>
          <p:cNvSpPr/>
          <p:nvPr/>
        </p:nvSpPr>
        <p:spPr>
          <a:xfrm>
            <a:off x="3364542" y="4646030"/>
            <a:ext cx="2961206" cy="316542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8" name="nppt_159530643936713805"/>
          <p:cNvCxnSpPr>
            <a:stCxn id="17" idx="3"/>
          </p:cNvCxnSpPr>
          <p:nvPr/>
        </p:nvCxnSpPr>
        <p:spPr>
          <a:xfrm flipV="1">
            <a:off x="6325748" y="3145005"/>
            <a:ext cx="1808581" cy="1659296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19" name="nppt_159530643936713863"/>
          <p:cNvSpPr/>
          <p:nvPr/>
        </p:nvSpPr>
        <p:spPr>
          <a:xfrm flipH="1">
            <a:off x="8297700" y="2837543"/>
            <a:ext cx="3135012" cy="567095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nppt_159530643936713867"/>
          <p:cNvSpPr/>
          <p:nvPr/>
        </p:nvSpPr>
        <p:spPr>
          <a:xfrm>
            <a:off x="8277278" y="2828356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nppt_159530643936713871"/>
          <p:cNvSpPr/>
          <p:nvPr/>
        </p:nvSpPr>
        <p:spPr>
          <a:xfrm>
            <a:off x="8350300" y="2873013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22" name="nppt_159530643936713872"/>
          <p:cNvSpPr/>
          <p:nvPr/>
        </p:nvSpPr>
        <p:spPr>
          <a:xfrm>
            <a:off x="8529278" y="3014807"/>
            <a:ext cx="3810000" cy="236475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입력한 아이디가 중복일 경우</a:t>
            </a:r>
          </a:p>
        </p:txBody>
      </p:sp>
      <p:sp>
        <p:nvSpPr>
          <p:cNvPr id="23" name="nppt_159530643936714144"/>
          <p:cNvSpPr/>
          <p:nvPr/>
        </p:nvSpPr>
        <p:spPr>
          <a:xfrm>
            <a:off x="3374753" y="5003417"/>
            <a:ext cx="2940784" cy="388020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24" name="nppt_159530643936714172"/>
          <p:cNvCxnSpPr/>
          <p:nvPr/>
        </p:nvCxnSpPr>
        <p:spPr>
          <a:xfrm flipV="1">
            <a:off x="6315537" y="4053788"/>
            <a:ext cx="1950312" cy="1143639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25" name="nppt_159530643936714218"/>
          <p:cNvSpPr/>
          <p:nvPr/>
        </p:nvSpPr>
        <p:spPr>
          <a:xfrm flipH="1">
            <a:off x="8286271" y="3887155"/>
            <a:ext cx="3135012" cy="567095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nppt_159530643936714222"/>
          <p:cNvSpPr/>
          <p:nvPr/>
        </p:nvSpPr>
        <p:spPr>
          <a:xfrm>
            <a:off x="8265849" y="3877968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nppt_159530643936714226"/>
          <p:cNvSpPr/>
          <p:nvPr/>
        </p:nvSpPr>
        <p:spPr>
          <a:xfrm>
            <a:off x="8338870" y="3922625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28" name="nppt_159530643936714227"/>
          <p:cNvSpPr/>
          <p:nvPr/>
        </p:nvSpPr>
        <p:spPr>
          <a:xfrm>
            <a:off x="8517849" y="4065958"/>
            <a:ext cx="3810000" cy="37935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아이디를 입력하지 않았을 경우</a:t>
            </a:r>
            <a:r>
              <a:rPr lang="en-US" altLang="ko-KR">
                <a:latin typeface="나눔고딕"/>
                <a:ea typeface="나눔고딕"/>
              </a:rPr>
              <a:t/>
            </a:r>
            <a:br>
              <a:rPr lang="en-US" altLang="ko-KR">
                <a:latin typeface="나눔고딕"/>
                <a:ea typeface="나눔고딕"/>
              </a:rPr>
            </a:b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29" name="nppt_159530643936714353"/>
          <p:cNvSpPr/>
          <p:nvPr/>
        </p:nvSpPr>
        <p:spPr>
          <a:xfrm flipV="1">
            <a:off x="3384964" y="5432281"/>
            <a:ext cx="3747458" cy="561608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30" name="nppt_159530643936714484"/>
          <p:cNvCxnSpPr>
            <a:stCxn id="29" idx="3"/>
          </p:cNvCxnSpPr>
          <p:nvPr/>
        </p:nvCxnSpPr>
        <p:spPr>
          <a:xfrm flipV="1">
            <a:off x="7132422" y="5248482"/>
            <a:ext cx="1133427" cy="464603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31" name="nppt_159530643936714530"/>
          <p:cNvSpPr/>
          <p:nvPr/>
        </p:nvSpPr>
        <p:spPr>
          <a:xfrm flipH="1">
            <a:off x="8340655" y="5041214"/>
            <a:ext cx="3135012" cy="567095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nppt_159530643936714534"/>
          <p:cNvSpPr/>
          <p:nvPr/>
        </p:nvSpPr>
        <p:spPr>
          <a:xfrm>
            <a:off x="8320233" y="5032027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nppt_159530643936714538"/>
          <p:cNvSpPr/>
          <p:nvPr/>
        </p:nvSpPr>
        <p:spPr>
          <a:xfrm>
            <a:off x="8393254" y="5076684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34" name="nppt_159530643936714539"/>
          <p:cNvSpPr/>
          <p:nvPr/>
        </p:nvSpPr>
        <p:spPr>
          <a:xfrm>
            <a:off x="8572233" y="5219164"/>
            <a:ext cx="3810000" cy="37935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아이디 유효성 검사를 통과하지 못했을 경우</a:t>
            </a:r>
            <a:r>
              <a:rPr lang="en-US" altLang="ko-KR">
                <a:latin typeface="나눔고딕"/>
                <a:ea typeface="나눔고딕"/>
              </a:rPr>
              <a:t/>
            </a:r>
            <a:br>
              <a:rPr lang="en-US" altLang="ko-KR">
                <a:latin typeface="나눔고딕"/>
                <a:ea typeface="나눔고딕"/>
              </a:rPr>
            </a:br>
            <a:endParaRPr lang="en-US" altLang="ko-KR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5706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1477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14782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회원가입 페이지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pic>
        <p:nvPicPr>
          <p:cNvPr id="5" name="nppt_15953064393671478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070" y="1419937"/>
            <a:ext cx="2471075" cy="948886"/>
          </a:xfrm>
          <a:prstGeom prst="rect">
            <a:avLst/>
          </a:prstGeom>
        </p:spPr>
      </p:pic>
      <p:pic>
        <p:nvPicPr>
          <p:cNvPr id="6" name="nppt_15953064393671478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070" y="2501550"/>
            <a:ext cx="2465357" cy="1132794"/>
          </a:xfrm>
          <a:prstGeom prst="rect">
            <a:avLst/>
          </a:prstGeom>
        </p:spPr>
      </p:pic>
      <p:pic>
        <p:nvPicPr>
          <p:cNvPr id="7" name="nppt_15953064393671478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70" y="4914755"/>
            <a:ext cx="2466069" cy="877660"/>
          </a:xfrm>
          <a:prstGeom prst="rect">
            <a:avLst/>
          </a:prstGeom>
        </p:spPr>
      </p:pic>
      <p:pic>
        <p:nvPicPr>
          <p:cNvPr id="8" name="nppt_159530643936714786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070" y="3804467"/>
            <a:ext cx="2461464" cy="898071"/>
          </a:xfrm>
          <a:prstGeom prst="rect">
            <a:avLst/>
          </a:prstGeom>
        </p:spPr>
      </p:pic>
      <p:pic>
        <p:nvPicPr>
          <p:cNvPr id="9" name="nppt_159530643936714787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9593" y="1419937"/>
            <a:ext cx="2017171" cy="1413690"/>
          </a:xfrm>
          <a:prstGeom prst="rect">
            <a:avLst/>
          </a:prstGeom>
        </p:spPr>
      </p:pic>
      <p:pic>
        <p:nvPicPr>
          <p:cNvPr id="10" name="nppt_159530643936714788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9593" y="3067947"/>
            <a:ext cx="4068415" cy="3306535"/>
          </a:xfrm>
          <a:prstGeom prst="rect">
            <a:avLst/>
          </a:prstGeom>
        </p:spPr>
      </p:pic>
      <p:sp>
        <p:nvSpPr>
          <p:cNvPr id="11" name="nppt_159530643936714789"/>
          <p:cNvSpPr/>
          <p:nvPr/>
        </p:nvSpPr>
        <p:spPr>
          <a:xfrm flipH="1">
            <a:off x="7344873" y="2570422"/>
            <a:ext cx="3135012" cy="638533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nppt_159530643936714793"/>
          <p:cNvSpPr/>
          <p:nvPr/>
        </p:nvSpPr>
        <p:spPr>
          <a:xfrm>
            <a:off x="7324451" y="256123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59530643936714797"/>
          <p:cNvSpPr/>
          <p:nvPr/>
        </p:nvSpPr>
        <p:spPr>
          <a:xfrm>
            <a:off x="7397472" y="260589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14" name="nppt_159530643936714798"/>
          <p:cNvSpPr/>
          <p:nvPr/>
        </p:nvSpPr>
        <p:spPr>
          <a:xfrm>
            <a:off x="7576451" y="2749467"/>
            <a:ext cx="3810000" cy="522225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Model에 저장한 check와 msg에 따라 View에 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메세지를 출력</a:t>
            </a:r>
          </a:p>
          <a:p>
            <a:pPr marL="0" algn="l">
              <a:lnSpc>
                <a:spcPct val="100000"/>
              </a:lnSpc>
              <a:buNone/>
            </a:pPr>
            <a:endParaRPr altLang="ko-KR" sz="1000">
              <a:solidFill>
                <a:schemeClr val="tx1">
                  <a:alpha val="100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5" name="nppt_159530643936714961" descr="이미지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7829" y="1491163"/>
            <a:ext cx="4593024" cy="877660"/>
          </a:xfrm>
          <a:prstGeom prst="rect">
            <a:avLst/>
          </a:prstGeom>
        </p:spPr>
      </p:pic>
      <p:sp>
        <p:nvSpPr>
          <p:cNvPr id="16" name="nppt_159530643936715660"/>
          <p:cNvSpPr/>
          <p:nvPr/>
        </p:nvSpPr>
        <p:spPr>
          <a:xfrm>
            <a:off x="3619819" y="2144321"/>
            <a:ext cx="1501025" cy="204221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17" name="nppt_159530643936715816"/>
          <p:cNvSpPr/>
          <p:nvPr/>
        </p:nvSpPr>
        <p:spPr>
          <a:xfrm>
            <a:off x="3323698" y="5942834"/>
            <a:ext cx="1868623" cy="306331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8" name="nppt_159530643936715890"/>
          <p:cNvCxnSpPr>
            <a:stCxn id="17" idx="3"/>
          </p:cNvCxnSpPr>
          <p:nvPr/>
        </p:nvCxnSpPr>
        <p:spPr>
          <a:xfrm flipV="1">
            <a:off x="5192321" y="2113688"/>
            <a:ext cx="2042211" cy="3982311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cxnSp>
        <p:nvCxnSpPr>
          <p:cNvPr id="19" name="nppt_159530643936716326"/>
          <p:cNvCxnSpPr>
            <a:stCxn id="16" idx="3"/>
          </p:cNvCxnSpPr>
          <p:nvPr/>
        </p:nvCxnSpPr>
        <p:spPr>
          <a:xfrm>
            <a:off x="5120844" y="2246431"/>
            <a:ext cx="2215799" cy="1664402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20" name="nppt_159530643936716372"/>
          <p:cNvSpPr/>
          <p:nvPr/>
        </p:nvSpPr>
        <p:spPr>
          <a:xfrm flipH="1">
            <a:off x="7444873" y="3630542"/>
            <a:ext cx="3135012" cy="638533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nppt_159530643936716376"/>
          <p:cNvSpPr/>
          <p:nvPr/>
        </p:nvSpPr>
        <p:spPr>
          <a:xfrm>
            <a:off x="7424451" y="362135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nppt_159530643936716380"/>
          <p:cNvSpPr/>
          <p:nvPr/>
        </p:nvSpPr>
        <p:spPr>
          <a:xfrm>
            <a:off x="7497472" y="366601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23" name="nppt_159530643936716384"/>
          <p:cNvSpPr/>
          <p:nvPr/>
        </p:nvSpPr>
        <p:spPr>
          <a:xfrm>
            <a:off x="7676451" y="3810825"/>
            <a:ext cx="3810000" cy="522225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메세지를 아이디 입력 폼 밑에 출력</a:t>
            </a:r>
            <a:r>
              <a:rPr lang="en-US" altLang="ko-KR">
                <a:latin typeface="나눔고딕"/>
                <a:ea typeface="나눔고딕"/>
              </a:rPr>
              <a:t/>
            </a:r>
            <a:br>
              <a:rPr lang="en-US" altLang="ko-KR">
                <a:latin typeface="나눔고딕"/>
                <a:ea typeface="나눔고딕"/>
              </a:rPr>
            </a:br>
            <a:endParaRPr lang="en-US" altLang="ko-KR">
              <a:latin typeface="나눔고딕"/>
              <a:ea typeface="나눔고딕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24" name="nppt_159530643936716581"/>
          <p:cNvSpPr/>
          <p:nvPr/>
        </p:nvSpPr>
        <p:spPr>
          <a:xfrm>
            <a:off x="464603" y="2052422"/>
            <a:ext cx="1480603" cy="285909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25" name="nppt_159530643936716614"/>
          <p:cNvSpPr/>
          <p:nvPr/>
        </p:nvSpPr>
        <p:spPr>
          <a:xfrm>
            <a:off x="392240" y="3112542"/>
            <a:ext cx="2317909" cy="418578"/>
          </a:xfrm>
          <a:prstGeom prst="rect">
            <a:avLst/>
          </a:prstGeom>
          <a:noFill/>
          <a:ln w="12700" cap="flat">
            <a:solidFill>
              <a:srgbClr val="5B9BD5">
                <a:shade val="50000"/>
              </a:srgb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26" name="nppt_159530643936716793"/>
          <p:cNvSpPr/>
          <p:nvPr/>
        </p:nvSpPr>
        <p:spPr>
          <a:xfrm>
            <a:off x="401566" y="4340438"/>
            <a:ext cx="1021105" cy="306319"/>
          </a:xfrm>
          <a:prstGeom prst="rect">
            <a:avLst/>
          </a:prstGeom>
          <a:noFill/>
          <a:ln w="12700" cap="flat">
            <a:solidFill>
              <a:srgbClr val="5B9BD5">
                <a:shade val="50000"/>
              </a:srgb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27" name="nppt_159530643936716957"/>
          <p:cNvSpPr/>
          <p:nvPr/>
        </p:nvSpPr>
        <p:spPr>
          <a:xfrm>
            <a:off x="392580" y="5412817"/>
            <a:ext cx="1327437" cy="275703"/>
          </a:xfrm>
          <a:prstGeom prst="rect">
            <a:avLst/>
          </a:prstGeom>
          <a:noFill/>
          <a:ln w="12700" cap="flat">
            <a:solidFill>
              <a:srgbClr val="5B9BD5">
                <a:shade val="50000"/>
              </a:srgb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6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1736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17367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회원가입 페이지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0643936717374"/>
          <p:cNvSpPr/>
          <p:nvPr/>
        </p:nvSpPr>
        <p:spPr>
          <a:xfrm flipH="1">
            <a:off x="8807913" y="1335982"/>
            <a:ext cx="3135012" cy="812024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9530643936717378"/>
          <p:cNvSpPr/>
          <p:nvPr/>
        </p:nvSpPr>
        <p:spPr>
          <a:xfrm>
            <a:off x="8787491" y="132679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0643936717382"/>
          <p:cNvSpPr/>
          <p:nvPr/>
        </p:nvSpPr>
        <p:spPr>
          <a:xfrm>
            <a:off x="8860512" y="137145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8" name="nppt_159530643936717383"/>
          <p:cNvSpPr/>
          <p:nvPr/>
        </p:nvSpPr>
        <p:spPr>
          <a:xfrm>
            <a:off x="9039491" y="1514619"/>
            <a:ext cx="3810000" cy="66510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유효성 검사를 통과하지 못하면 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해당 체크박스를 false로 저장 후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해당 입력 폼 밑에 경고 메세지를 출력</a:t>
            </a:r>
          </a:p>
          <a:p>
            <a:pPr marL="0" algn="l">
              <a:lnSpc>
                <a:spcPct val="100000"/>
              </a:lnSpc>
              <a:buNone/>
            </a:pPr>
            <a:endParaRPr altLang="ko-KR" sz="1000">
              <a:solidFill>
                <a:schemeClr val="tx1">
                  <a:alpha val="100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9" name="nppt_15953064393671754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08" y="1305061"/>
            <a:ext cx="2814578" cy="4588328"/>
          </a:xfrm>
          <a:prstGeom prst="rect">
            <a:avLst/>
          </a:prstGeom>
        </p:spPr>
      </p:pic>
      <p:pic>
        <p:nvPicPr>
          <p:cNvPr id="10" name="nppt_15953064393671764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8667" y="1305061"/>
            <a:ext cx="5293411" cy="4629150"/>
          </a:xfrm>
          <a:prstGeom prst="rect">
            <a:avLst/>
          </a:prstGeom>
        </p:spPr>
      </p:pic>
      <p:pic>
        <p:nvPicPr>
          <p:cNvPr id="11" name="nppt_159530643936718549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7913" y="2374582"/>
            <a:ext cx="2859095" cy="2449285"/>
          </a:xfrm>
          <a:prstGeom prst="rect">
            <a:avLst/>
          </a:prstGeom>
        </p:spPr>
      </p:pic>
      <p:sp>
        <p:nvSpPr>
          <p:cNvPr id="12" name="nppt_159530643936718723"/>
          <p:cNvSpPr/>
          <p:nvPr/>
        </p:nvSpPr>
        <p:spPr>
          <a:xfrm flipH="1">
            <a:off x="8785380" y="4963362"/>
            <a:ext cx="3135012" cy="965104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59530643936718727"/>
          <p:cNvSpPr/>
          <p:nvPr/>
        </p:nvSpPr>
        <p:spPr>
          <a:xfrm>
            <a:off x="8764958" y="495417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nppt_159530643936718731"/>
          <p:cNvSpPr/>
          <p:nvPr/>
        </p:nvSpPr>
        <p:spPr>
          <a:xfrm>
            <a:off x="8837980" y="499883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15" name="nppt_159530643936718736"/>
          <p:cNvSpPr/>
          <p:nvPr/>
        </p:nvSpPr>
        <p:spPr>
          <a:xfrm>
            <a:off x="9016958" y="5137521"/>
            <a:ext cx="3810000" cy="807975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rgbClr val="000000"/>
                </a:solidFill>
                <a:latin typeface="나눔고딕"/>
                <a:ea typeface="나눔고딕"/>
              </a:rPr>
              <a:t>모든 체크박스에 joinCheck라는 클래스를 설정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rgbClr val="000000"/>
                </a:solidFill>
                <a:latin typeface="나눔고딕"/>
                <a:ea typeface="나눔고딕"/>
              </a:rPr>
              <a:t>가입하기 버튼을 클릭 시 체크박스가 하나라도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rgbClr val="000000"/>
                </a:solidFill>
                <a:latin typeface="나눔고딕"/>
                <a:ea typeface="나눔고딕"/>
              </a:rPr>
              <a:t>false인 경우 alert창으로 메세지 출력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rgbClr val="000000"/>
                </a:solidFill>
                <a:latin typeface="나눔고딕"/>
                <a:ea typeface="나눔고딕"/>
              </a:rPr>
              <a:t>모두 true인 경우 submit 이벤트 실행</a:t>
            </a:r>
          </a:p>
          <a:p>
            <a:pPr marL="0" algn="l">
              <a:lnSpc>
                <a:spcPct val="100000"/>
              </a:lnSpc>
              <a:buNone/>
            </a:pPr>
            <a:endParaRPr altLang="ko-KR" sz="100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70010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A77362D4-F2B0-4C86-BA8D-3A12F82A3733}"/>
              </a:ext>
            </a:extLst>
          </p:cNvPr>
          <p:cNvGrpSpPr/>
          <p:nvPr/>
        </p:nvGrpSpPr>
        <p:grpSpPr>
          <a:xfrm>
            <a:off x="7707020" y="4433071"/>
            <a:ext cx="4117846" cy="2033156"/>
            <a:chOff x="7861633" y="1859088"/>
            <a:chExt cx="3307108" cy="1166762"/>
          </a:xfrm>
        </p:grpSpPr>
        <p:sp>
          <p:nvSpPr>
            <p:cNvPr id="29" name="대각선 방향의 모서리가 둥근 사각형 22">
              <a:extLst>
                <a:ext uri="{FF2B5EF4-FFF2-40B4-BE49-F238E27FC236}">
                  <a16:creationId xmlns:a16="http://schemas.microsoft.com/office/drawing/2014/main" xmlns="" id="{14BEF0C1-5601-465D-8F7A-E03101094BAE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xmlns="" id="{985506EF-A45A-4520-B27B-5D366357ED60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94392" y="158310"/>
            <a:ext cx="5003215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 메뉴 목록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5D889D2-CF54-45BA-9C7C-0E301E77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9" r="16356"/>
          <a:stretch/>
        </p:blipFill>
        <p:spPr>
          <a:xfrm>
            <a:off x="522222" y="1735877"/>
            <a:ext cx="6144339" cy="45451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CB2F076-B0A4-46D5-AC49-411A2A8C7611}"/>
              </a:ext>
            </a:extLst>
          </p:cNvPr>
          <p:cNvSpPr/>
          <p:nvPr/>
        </p:nvSpPr>
        <p:spPr>
          <a:xfrm>
            <a:off x="2307772" y="2477489"/>
            <a:ext cx="2656113" cy="78179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F27B4E3D-6856-4B6F-B1CE-1F81731EDD79}"/>
              </a:ext>
            </a:extLst>
          </p:cNvPr>
          <p:cNvCxnSpPr>
            <a:cxnSpLocks/>
          </p:cNvCxnSpPr>
          <p:nvPr/>
        </p:nvCxnSpPr>
        <p:spPr>
          <a:xfrm flipV="1">
            <a:off x="6974255" y="5028000"/>
            <a:ext cx="6743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xmlns="" id="{12B36FEC-6F32-418A-ABE2-F9076FE2FF45}"/>
              </a:ext>
            </a:extLst>
          </p:cNvPr>
          <p:cNvSpPr/>
          <p:nvPr/>
        </p:nvSpPr>
        <p:spPr>
          <a:xfrm>
            <a:off x="6819642" y="3407227"/>
            <a:ext cx="154613" cy="2852047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6B770085-3B08-4FA8-B498-43CC3D3BD02D}"/>
              </a:ext>
            </a:extLst>
          </p:cNvPr>
          <p:cNvCxnSpPr>
            <a:cxnSpLocks/>
          </p:cNvCxnSpPr>
          <p:nvPr/>
        </p:nvCxnSpPr>
        <p:spPr>
          <a:xfrm flipV="1">
            <a:off x="4963885" y="2868385"/>
            <a:ext cx="268473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5B10374B-9C55-4057-94A4-F89286112DBD}"/>
              </a:ext>
            </a:extLst>
          </p:cNvPr>
          <p:cNvGrpSpPr/>
          <p:nvPr/>
        </p:nvGrpSpPr>
        <p:grpSpPr>
          <a:xfrm>
            <a:off x="7707020" y="1891204"/>
            <a:ext cx="4117846" cy="2033156"/>
            <a:chOff x="7861633" y="1859088"/>
            <a:chExt cx="3307108" cy="1166762"/>
          </a:xfrm>
        </p:grpSpPr>
        <p:sp>
          <p:nvSpPr>
            <p:cNvPr id="16" name="대각선 방향의 모서리가 둥근 사각형 22">
              <a:extLst>
                <a:ext uri="{FF2B5EF4-FFF2-40B4-BE49-F238E27FC236}">
                  <a16:creationId xmlns:a16="http://schemas.microsoft.com/office/drawing/2014/main" xmlns="" id="{E8E21160-6BB7-423E-B0A5-1A2DC9DA3D55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대각선 줄무늬 16">
              <a:extLst>
                <a:ext uri="{FF2B5EF4-FFF2-40B4-BE49-F238E27FC236}">
                  <a16:creationId xmlns:a16="http://schemas.microsoft.com/office/drawing/2014/main" xmlns="" id="{D4FA917E-7489-4F11-A8FD-265C3EB276E0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1D6886B-AA50-46BB-8D19-82564A48B847}"/>
              </a:ext>
            </a:extLst>
          </p:cNvPr>
          <p:cNvSpPr/>
          <p:nvPr/>
        </p:nvSpPr>
        <p:spPr>
          <a:xfrm>
            <a:off x="8118237" y="2065298"/>
            <a:ext cx="4017188" cy="25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카테고리에 맞는 하위 카테고리 가져오기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색 변경하기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(active) 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9A54DC2-5D2A-4800-99BF-54B979EF7E6E}"/>
              </a:ext>
            </a:extLst>
          </p:cNvPr>
          <p:cNvSpPr/>
          <p:nvPr/>
        </p:nvSpPr>
        <p:spPr>
          <a:xfrm>
            <a:off x="8273665" y="4527372"/>
            <a:ext cx="3861760" cy="44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파라미터로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menuCode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받아서 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menuCode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메뉴들만 불러와서 보여준다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DC84700-C237-4835-A3D3-722C471BE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714" y="2434039"/>
            <a:ext cx="3688928" cy="13364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5F0B7382-6CC9-4907-94EF-0D5B16FBE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94" y="5043542"/>
            <a:ext cx="3467581" cy="125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9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07127" y="188424"/>
            <a:ext cx="6377743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 메뉴 상세페이지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7F01EFA-A2F7-45E0-9517-50CEBAFB4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8304" b="-93"/>
          <a:stretch/>
        </p:blipFill>
        <p:spPr>
          <a:xfrm>
            <a:off x="1952998" y="1561400"/>
            <a:ext cx="4939958" cy="477228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1D8059C-039C-4ED1-9AF6-B93FFBA23B1E}"/>
              </a:ext>
            </a:extLst>
          </p:cNvPr>
          <p:cNvGrpSpPr/>
          <p:nvPr/>
        </p:nvGrpSpPr>
        <p:grpSpPr>
          <a:xfrm>
            <a:off x="7969669" y="4388112"/>
            <a:ext cx="2298457" cy="843548"/>
            <a:chOff x="7861633" y="1859088"/>
            <a:chExt cx="3307108" cy="1166762"/>
          </a:xfrm>
        </p:grpSpPr>
        <p:sp>
          <p:nvSpPr>
            <p:cNvPr id="11" name="대각선 방향의 모서리가 둥근 사각형 22">
              <a:extLst>
                <a:ext uri="{FF2B5EF4-FFF2-40B4-BE49-F238E27FC236}">
                  <a16:creationId xmlns:a16="http://schemas.microsoft.com/office/drawing/2014/main" xmlns="" id="{1AC385E1-8DE5-4DF1-81E5-4D331640FF57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대각선 줄무늬 11">
              <a:extLst>
                <a:ext uri="{FF2B5EF4-FFF2-40B4-BE49-F238E27FC236}">
                  <a16:creationId xmlns:a16="http://schemas.microsoft.com/office/drawing/2014/main" xmlns="" id="{93E7AF6C-AEA8-4DC5-A9BF-F8658791D26F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A94EEC31-1529-41F9-8F40-6609E2DDA0F7}"/>
              </a:ext>
            </a:extLst>
          </p:cNvPr>
          <p:cNvCxnSpPr>
            <a:cxnSpLocks/>
          </p:cNvCxnSpPr>
          <p:nvPr/>
        </p:nvCxnSpPr>
        <p:spPr>
          <a:xfrm flipV="1">
            <a:off x="7228515" y="4809886"/>
            <a:ext cx="6743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오른쪽 대괄호 13">
            <a:extLst>
              <a:ext uri="{FF2B5EF4-FFF2-40B4-BE49-F238E27FC236}">
                <a16:creationId xmlns:a16="http://schemas.microsoft.com/office/drawing/2014/main" xmlns="" id="{CA13E2C5-F80C-41E0-A2A1-47E53FFFB12A}"/>
              </a:ext>
            </a:extLst>
          </p:cNvPr>
          <p:cNvSpPr/>
          <p:nvPr/>
        </p:nvSpPr>
        <p:spPr>
          <a:xfrm>
            <a:off x="7073902" y="3189113"/>
            <a:ext cx="154613" cy="2852047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17508DE-1A08-487A-85B9-4EBF28D9D687}"/>
              </a:ext>
            </a:extLst>
          </p:cNvPr>
          <p:cNvSpPr/>
          <p:nvPr/>
        </p:nvSpPr>
        <p:spPr>
          <a:xfrm>
            <a:off x="8309158" y="4469070"/>
            <a:ext cx="3032106" cy="80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파라미터로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menuNum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받아서 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메뉴의 정보를 보여준다 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종류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메뉴설명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479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Interceptor</a:t>
            </a:r>
            <a:endParaRPr lang="ko-KR" altLang="en-US" sz="3600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57ED9AB-F1DF-470F-9F95-B78BA5017CC7}"/>
              </a:ext>
            </a:extLst>
          </p:cNvPr>
          <p:cNvGrpSpPr/>
          <p:nvPr/>
        </p:nvGrpSpPr>
        <p:grpSpPr>
          <a:xfrm>
            <a:off x="810577" y="1326494"/>
            <a:ext cx="7226076" cy="2591166"/>
            <a:chOff x="7861633" y="1859088"/>
            <a:chExt cx="3307108" cy="1166762"/>
          </a:xfrm>
        </p:grpSpPr>
        <p:sp>
          <p:nvSpPr>
            <p:cNvPr id="7" name="대각선 방향의 모서리가 둥근 사각형 22">
              <a:extLst>
                <a:ext uri="{FF2B5EF4-FFF2-40B4-BE49-F238E27FC236}">
                  <a16:creationId xmlns:a16="http://schemas.microsoft.com/office/drawing/2014/main" xmlns="" id="{4C8C2665-FCC7-48AB-9A08-FF5A17C36916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xmlns="" id="{F87983E4-6EE7-4C78-89EA-C9FC70456188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99C4CAC-B895-4D3F-98E4-74F916C59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13" y="1891029"/>
            <a:ext cx="5768145" cy="18648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0B5E39F-1D96-42EC-BD8F-1EA8CC25E85D}"/>
              </a:ext>
            </a:extLst>
          </p:cNvPr>
          <p:cNvSpPr/>
          <p:nvPr/>
        </p:nvSpPr>
        <p:spPr>
          <a:xfrm>
            <a:off x="1878523" y="1537170"/>
            <a:ext cx="4782336" cy="27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로그인을 한 경우에만 주문이 가능 하도록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 Check Interceptor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50B95B2B-9094-4450-B2AC-5057A0E55C39}"/>
              </a:ext>
            </a:extLst>
          </p:cNvPr>
          <p:cNvGrpSpPr/>
          <p:nvPr/>
        </p:nvGrpSpPr>
        <p:grpSpPr>
          <a:xfrm>
            <a:off x="4269691" y="4048131"/>
            <a:ext cx="7608564" cy="2740386"/>
            <a:chOff x="7861633" y="1859088"/>
            <a:chExt cx="3307108" cy="1166762"/>
          </a:xfrm>
        </p:grpSpPr>
        <p:sp>
          <p:nvSpPr>
            <p:cNvPr id="12" name="대각선 방향의 모서리가 둥근 사각형 22">
              <a:extLst>
                <a:ext uri="{FF2B5EF4-FFF2-40B4-BE49-F238E27FC236}">
                  <a16:creationId xmlns:a16="http://schemas.microsoft.com/office/drawing/2014/main" xmlns="" id="{E67F2FCA-D192-4B54-90BF-8A3A30958D58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대각선 줄무늬 12">
              <a:extLst>
                <a:ext uri="{FF2B5EF4-FFF2-40B4-BE49-F238E27FC236}">
                  <a16:creationId xmlns:a16="http://schemas.microsoft.com/office/drawing/2014/main" xmlns="" id="{8395D9FD-2B05-4A4D-936F-07CBDB3B9FF9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8D10F8C-548F-4802-9ED7-C22CDE51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455" y="4242753"/>
            <a:ext cx="3479997" cy="2386122"/>
          </a:xfrm>
          <a:prstGeom prst="rect">
            <a:avLst/>
          </a:prstGeom>
        </p:spPr>
      </p:pic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xmlns="" id="{9012F8E2-38F5-4730-993F-2656E0A49205}"/>
              </a:ext>
            </a:extLst>
          </p:cNvPr>
          <p:cNvSpPr/>
          <p:nvPr/>
        </p:nvSpPr>
        <p:spPr>
          <a:xfrm>
            <a:off x="9153352" y="5244695"/>
            <a:ext cx="45719" cy="1330697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9E0344D8-5685-4424-8895-9D2799F255BA}"/>
              </a:ext>
            </a:extLst>
          </p:cNvPr>
          <p:cNvCxnSpPr>
            <a:cxnSpLocks/>
          </p:cNvCxnSpPr>
          <p:nvPr/>
        </p:nvCxnSpPr>
        <p:spPr>
          <a:xfrm flipV="1">
            <a:off x="9199071" y="4907434"/>
            <a:ext cx="337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xmlns="" id="{1C2B3E5A-3C67-4B47-87B9-D4B17D475959}"/>
              </a:ext>
            </a:extLst>
          </p:cNvPr>
          <p:cNvSpPr/>
          <p:nvPr/>
        </p:nvSpPr>
        <p:spPr>
          <a:xfrm>
            <a:off x="9153352" y="4566590"/>
            <a:ext cx="45719" cy="61186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F16DFE94-09DD-4747-B0BD-742BF7E588B8}"/>
              </a:ext>
            </a:extLst>
          </p:cNvPr>
          <p:cNvCxnSpPr>
            <a:cxnSpLocks/>
          </p:cNvCxnSpPr>
          <p:nvPr/>
        </p:nvCxnSpPr>
        <p:spPr>
          <a:xfrm flipV="1">
            <a:off x="9199071" y="5874181"/>
            <a:ext cx="3371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B5132DE-6DCB-49D4-87D2-34038CE9864A}"/>
              </a:ext>
            </a:extLst>
          </p:cNvPr>
          <p:cNvSpPr/>
          <p:nvPr/>
        </p:nvSpPr>
        <p:spPr>
          <a:xfrm>
            <a:off x="9536251" y="4687374"/>
            <a:ext cx="3032106" cy="44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로그인하지 않으면 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들어가지 못하는 페이지 추가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C2A6FEC-C909-405A-8C26-36A0BF77C3FE}"/>
              </a:ext>
            </a:extLst>
          </p:cNvPr>
          <p:cNvSpPr/>
          <p:nvPr/>
        </p:nvSpPr>
        <p:spPr>
          <a:xfrm>
            <a:off x="9556803" y="5662510"/>
            <a:ext cx="3032106" cy="44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중 주문과 관련되지 않은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정보성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페이지는 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안 해도 들어갈 수 있도록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exclude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 </a:t>
            </a:r>
          </a:p>
        </p:txBody>
      </p:sp>
    </p:spTree>
    <p:extLst>
      <p:ext uri="{BB962C8B-B14F-4D97-AF65-F5344CB8AC3E}">
        <p14:creationId xmlns:p14="http://schemas.microsoft.com/office/powerpoint/2010/main" val="407612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8572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목차 </a:t>
            </a:r>
            <a:r>
              <a:rPr lang="en-US" altLang="ko-KR" sz="3200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sz="3200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프로젝트 개요</a:t>
            </a:r>
            <a:endParaRPr lang="ko-KR" altLang="en-US" sz="1600" kern="0" dirty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9" name="Freeform 11"/>
          <p:cNvSpPr>
            <a:spLocks noEditPoints="1"/>
          </p:cNvSpPr>
          <p:nvPr/>
        </p:nvSpPr>
        <p:spPr bwMode="auto">
          <a:xfrm>
            <a:off x="5882853" y="3173589"/>
            <a:ext cx="426294" cy="52337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solidFill>
              <a:schemeClr val="bg2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51997" y="3883665"/>
            <a:ext cx="13441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개발동기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목표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68942" y="4035356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개발구축환경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08520" y="4034470"/>
            <a:ext cx="1513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ER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다이어그램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513900" y="403447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역할분담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54" y="3144130"/>
            <a:ext cx="630453" cy="62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2" y="3291373"/>
            <a:ext cx="628049" cy="3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80" y="3159059"/>
            <a:ext cx="598965" cy="59896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012B1671-299B-405A-ACDF-E45E67A0A93C}"/>
              </a:ext>
            </a:extLst>
          </p:cNvPr>
          <p:cNvGrpSpPr/>
          <p:nvPr/>
        </p:nvGrpSpPr>
        <p:grpSpPr>
          <a:xfrm>
            <a:off x="1190592" y="2939094"/>
            <a:ext cx="3474230" cy="1771631"/>
            <a:chOff x="1169759" y="2653068"/>
            <a:chExt cx="3474230" cy="1771631"/>
          </a:xfrm>
        </p:grpSpPr>
        <p:sp>
          <p:nvSpPr>
            <p:cNvPr id="23" name="원호 22">
              <a:extLst>
                <a:ext uri="{FF2B5EF4-FFF2-40B4-BE49-F238E27FC236}">
                  <a16:creationId xmlns:a16="http://schemas.microsoft.com/office/drawing/2014/main" xmlns="" id="{0F1E2500-D4CE-44F4-B1C0-F7A1A474D05E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698C3FF9-A119-482E-B5CD-0A47F294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6E73CE01-4FAF-4E00-ADA4-C3B56F990D57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xmlns="" id="{9E5F23A3-8858-4AEB-9C31-AFE94F8C053A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BC87B117-E54E-4039-8303-D0C459DC5A0B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원호 32">
              <a:extLst>
                <a:ext uri="{FF2B5EF4-FFF2-40B4-BE49-F238E27FC236}">
                  <a16:creationId xmlns:a16="http://schemas.microsoft.com/office/drawing/2014/main" xmlns="" id="{69D224AB-E8CE-45DD-BB57-A008D2DDA3E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49D70455-2178-495E-B9A6-48706B466CA3}"/>
                </a:ext>
              </a:extLst>
            </p:cNvPr>
            <p:cNvCxnSpPr>
              <a:cxnSpLocks/>
              <a:stCxn id="33" idx="0"/>
              <a:endCxn id="35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원호 34">
              <a:extLst>
                <a:ext uri="{FF2B5EF4-FFF2-40B4-BE49-F238E27FC236}">
                  <a16:creationId xmlns:a16="http://schemas.microsoft.com/office/drawing/2014/main" xmlns="" id="{E0D7E776-7C20-4380-91E5-A98CACFA7363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C096FFA3-9B03-4A34-8772-B70DF0A1E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A4BE6865-6F49-453C-966A-FB2D6C6D772C}"/>
              </a:ext>
            </a:extLst>
          </p:cNvPr>
          <p:cNvGrpSpPr/>
          <p:nvPr/>
        </p:nvGrpSpPr>
        <p:grpSpPr>
          <a:xfrm>
            <a:off x="3312703" y="2917452"/>
            <a:ext cx="3329767" cy="1760745"/>
            <a:chOff x="3170010" y="2649228"/>
            <a:chExt cx="3329767" cy="176074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56B55DFE-005D-43D4-B54D-91F60BA38457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3170010" y="4409131"/>
              <a:ext cx="1453532" cy="842"/>
            </a:xfrm>
            <a:prstGeom prst="line">
              <a:avLst/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xmlns="" id="{1FAFFFE8-59A3-4ACF-A344-F7D2FBEFEC33}"/>
                </a:ext>
              </a:extLst>
            </p:cNvPr>
            <p:cNvSpPr/>
            <p:nvPr/>
          </p:nvSpPr>
          <p:spPr>
            <a:xfrm rot="5400000">
              <a:off x="4485207" y="4120336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EE3F18E-7DE9-4273-B733-7BAD0CF0B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1472" y="2764574"/>
              <a:ext cx="266367" cy="1527818"/>
            </a:xfrm>
            <a:prstGeom prst="line">
              <a:avLst/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원호 45">
              <a:extLst>
                <a:ext uri="{FF2B5EF4-FFF2-40B4-BE49-F238E27FC236}">
                  <a16:creationId xmlns:a16="http://schemas.microsoft.com/office/drawing/2014/main" xmlns="" id="{C511AA73-F009-4A1A-8F98-2EA827756F8F}"/>
                </a:ext>
              </a:extLst>
            </p:cNvPr>
            <p:cNvSpPr/>
            <p:nvPr/>
          </p:nvSpPr>
          <p:spPr>
            <a:xfrm rot="16200000">
              <a:off x="5036684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B4F547F8-45A0-49F6-808C-735D4351B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4EFF26FA-1182-474C-90E6-45F397AB3DD4}"/>
              </a:ext>
            </a:extLst>
          </p:cNvPr>
          <p:cNvGrpSpPr/>
          <p:nvPr/>
        </p:nvGrpSpPr>
        <p:grpSpPr>
          <a:xfrm>
            <a:off x="5338312" y="2931898"/>
            <a:ext cx="3329767" cy="1771631"/>
            <a:chOff x="5025798" y="2645388"/>
            <a:chExt cx="3329767" cy="177163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DA089AA3-0915-4BFE-9549-ED690EB7E487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원호 52">
              <a:extLst>
                <a:ext uri="{FF2B5EF4-FFF2-40B4-BE49-F238E27FC236}">
                  <a16:creationId xmlns:a16="http://schemas.microsoft.com/office/drawing/2014/main" xmlns="" id="{33A0916E-A4E8-4054-A395-70557E8B9BD4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924EC17E-4DBF-4698-9826-6B40F8D9E9C9}"/>
                </a:ext>
              </a:extLst>
            </p:cNvPr>
            <p:cNvCxnSpPr>
              <a:cxnSpLocks/>
              <a:stCxn id="53" idx="0"/>
              <a:endCxn id="56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원호 55">
              <a:extLst>
                <a:ext uri="{FF2B5EF4-FFF2-40B4-BE49-F238E27FC236}">
                  <a16:creationId xmlns:a16="http://schemas.microsoft.com/office/drawing/2014/main" xmlns="" id="{EF67D17C-FB09-491F-BAC5-BBDF307D9CF4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19138196-1241-4F88-8C92-ECDB2179C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7289836" y="2917873"/>
            <a:ext cx="2155599" cy="1771631"/>
            <a:chOff x="6997755" y="2075490"/>
            <a:chExt cx="2155599" cy="1771631"/>
          </a:xfrm>
        </p:grpSpPr>
        <p:sp>
          <p:nvSpPr>
            <p:cNvPr id="59" name="원호 58">
              <a:extLst>
                <a:ext uri="{FF2B5EF4-FFF2-40B4-BE49-F238E27FC236}">
                  <a16:creationId xmlns:a16="http://schemas.microsoft.com/office/drawing/2014/main" xmlns="" id="{9F4F9750-7424-4618-8D58-84F532BEBCEB}"/>
                </a:ext>
              </a:extLst>
            </p:cNvPr>
            <p:cNvSpPr/>
            <p:nvPr/>
          </p:nvSpPr>
          <p:spPr>
            <a:xfrm rot="16200000">
              <a:off x="8864429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4C926A4A-38D4-453A-8240-6872EFAE8248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xmlns="" id="{075F0B37-2D13-4AF9-87F6-04CFF222E886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1413F740-B05B-43E2-8D3B-A92C7A49545C}"/>
                </a:ext>
              </a:extLst>
            </p:cNvPr>
            <p:cNvCxnSpPr>
              <a:cxnSpLocks/>
              <a:stCxn id="61" idx="0"/>
              <a:endCxn id="59" idx="0"/>
            </p:cNvCxnSpPr>
            <p:nvPr/>
          </p:nvCxnSpPr>
          <p:spPr>
            <a:xfrm flipV="1">
              <a:off x="8599217" y="2201722"/>
              <a:ext cx="266367" cy="1527818"/>
            </a:xfrm>
            <a:prstGeom prst="line">
              <a:avLst/>
            </a:prstGeom>
            <a:ln w="38100">
              <a:solidFill>
                <a:srgbClr val="0092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27C5FFEB-7EB7-49C5-8229-D7C46CC22EC9}"/>
              </a:ext>
            </a:extLst>
          </p:cNvPr>
          <p:cNvGrpSpPr/>
          <p:nvPr/>
        </p:nvGrpSpPr>
        <p:grpSpPr>
          <a:xfrm rot="10800000">
            <a:off x="9277302" y="2919477"/>
            <a:ext cx="1597995" cy="1762838"/>
            <a:chOff x="10625816" y="4555975"/>
            <a:chExt cx="1597995" cy="1762838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xmlns="" id="{C7D246F9-324E-44B2-A2AF-E0075312E619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C2931590-EE0F-427C-9A14-6CA95150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E12CE014-78D8-40FF-A1E8-20AFC10DC253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xmlns="" id="{5FD46A57-BCDF-4580-B125-AEA0D9795DE3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57ACD10A-B804-4D55-B377-883D5B0E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240F30DB-9AE1-4BC2-B132-A5B44B26928D}"/>
              </a:ext>
            </a:extLst>
          </p:cNvPr>
          <p:cNvSpPr/>
          <p:nvPr/>
        </p:nvSpPr>
        <p:spPr>
          <a:xfrm>
            <a:off x="2487055" y="2809209"/>
            <a:ext cx="255482" cy="2554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242926" y="3172024"/>
            <a:ext cx="14879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 페이지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본사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가맹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242926" y="3932584"/>
            <a:ext cx="14879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페이지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CA76C424-F51D-4E9D-8CED-55FDB208F97E}"/>
              </a:ext>
            </a:extLst>
          </p:cNvPr>
          <p:cNvSpPr/>
          <p:nvPr/>
        </p:nvSpPr>
        <p:spPr>
          <a:xfrm>
            <a:off x="3057221" y="4519240"/>
            <a:ext cx="255482" cy="255482"/>
          </a:xfrm>
          <a:prstGeom prst="ellipse">
            <a:avLst/>
          </a:prstGeom>
          <a:solidFill>
            <a:srgbClr val="009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2393B467-0F27-4CF6-8C87-EFABEFE3BC88}"/>
              </a:ext>
            </a:extLst>
          </p:cNvPr>
          <p:cNvSpPr/>
          <p:nvPr/>
        </p:nvSpPr>
        <p:spPr>
          <a:xfrm>
            <a:off x="5068357" y="4520902"/>
            <a:ext cx="255482" cy="255482"/>
          </a:xfrm>
          <a:prstGeom prst="ellipse">
            <a:avLst/>
          </a:prstGeom>
          <a:solidFill>
            <a:srgbClr val="009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C889A329-5C47-4003-AA05-D8DA1FDE5CEF}"/>
              </a:ext>
            </a:extLst>
          </p:cNvPr>
          <p:cNvSpPr/>
          <p:nvPr/>
        </p:nvSpPr>
        <p:spPr>
          <a:xfrm>
            <a:off x="7037691" y="4514766"/>
            <a:ext cx="255482" cy="255482"/>
          </a:xfrm>
          <a:prstGeom prst="ellipse">
            <a:avLst/>
          </a:prstGeom>
          <a:solidFill>
            <a:srgbClr val="009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3ED881B1-E568-4D13-A33E-FD79ADDD0ED2}"/>
              </a:ext>
            </a:extLst>
          </p:cNvPr>
          <p:cNvSpPr/>
          <p:nvPr/>
        </p:nvSpPr>
        <p:spPr>
          <a:xfrm>
            <a:off x="9324014" y="4507086"/>
            <a:ext cx="255482" cy="2554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대각선 방향의 모서리가 둥근 사각형 22">
            <a:extLst>
              <a:ext uri="{FF2B5EF4-FFF2-40B4-BE49-F238E27FC236}">
                <a16:creationId xmlns:a16="http://schemas.microsoft.com/office/drawing/2014/main" xmlns="" id="{4CCC876A-FF88-4948-91CC-3A4DA79A980F}"/>
              </a:ext>
            </a:extLst>
          </p:cNvPr>
          <p:cNvSpPr/>
          <p:nvPr/>
        </p:nvSpPr>
        <p:spPr>
          <a:xfrm flipH="1">
            <a:off x="459593" y="1326148"/>
            <a:ext cx="6826872" cy="418565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C3B1A495-1F31-4309-88A7-57B2789A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96" y="1817921"/>
            <a:ext cx="6826873" cy="485971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</a:t>
            </a:r>
            <a:r>
              <a:rPr lang="ko-KR" altLang="en-US" sz="3600" ker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선택</a:t>
            </a:r>
            <a:endParaRPr lang="ko-KR" altLang="en-US" sz="3600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E27907-0BA4-444A-9A8D-CB5A71934A22}"/>
              </a:ext>
            </a:extLst>
          </p:cNvPr>
          <p:cNvSpPr/>
          <p:nvPr/>
        </p:nvSpPr>
        <p:spPr>
          <a:xfrm>
            <a:off x="626706" y="2701255"/>
            <a:ext cx="2258638" cy="3212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7A410318-9FD9-43A2-B8BE-69CF56FE699D}"/>
              </a:ext>
            </a:extLst>
          </p:cNvPr>
          <p:cNvCxnSpPr>
            <a:cxnSpLocks/>
          </p:cNvCxnSpPr>
          <p:nvPr/>
        </p:nvCxnSpPr>
        <p:spPr>
          <a:xfrm flipV="1">
            <a:off x="2880077" y="2902598"/>
            <a:ext cx="46364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DA2AFAE4-EC7C-4191-8FB4-9774CD66CE84}"/>
              </a:ext>
            </a:extLst>
          </p:cNvPr>
          <p:cNvGrpSpPr/>
          <p:nvPr/>
        </p:nvGrpSpPr>
        <p:grpSpPr>
          <a:xfrm>
            <a:off x="7583648" y="1726305"/>
            <a:ext cx="4535990" cy="2468190"/>
            <a:chOff x="7861633" y="1859088"/>
            <a:chExt cx="3307108" cy="1166762"/>
          </a:xfrm>
        </p:grpSpPr>
        <p:sp>
          <p:nvSpPr>
            <p:cNvPr id="18" name="대각선 방향의 모서리가 둥근 사각형 22">
              <a:extLst>
                <a:ext uri="{FF2B5EF4-FFF2-40B4-BE49-F238E27FC236}">
                  <a16:creationId xmlns:a16="http://schemas.microsoft.com/office/drawing/2014/main" xmlns="" id="{EE3B3766-2333-43EB-AF26-F5B9EE1E4029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xmlns="" id="{76B11013-C62B-4EA5-A241-3CFDA2A202CE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9FF4B44-3D48-4043-BC0A-253B48B500EF}"/>
              </a:ext>
            </a:extLst>
          </p:cNvPr>
          <p:cNvSpPr/>
          <p:nvPr/>
        </p:nvSpPr>
        <p:spPr>
          <a:xfrm>
            <a:off x="8352299" y="1876701"/>
            <a:ext cx="3221260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매장명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주소로 매장 검색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매장명이나 주소에 해당 단어를 포함하고 있는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목록을 가져와서 보여준다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3935158-1B70-4E03-B9BC-1DED28F216B2}"/>
              </a:ext>
            </a:extLst>
          </p:cNvPr>
          <p:cNvSpPr/>
          <p:nvPr/>
        </p:nvSpPr>
        <p:spPr>
          <a:xfrm>
            <a:off x="3447875" y="3053591"/>
            <a:ext cx="3439486" cy="30116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18B2BACB-9377-4202-8D8D-8A45069A6BA5}"/>
              </a:ext>
            </a:extLst>
          </p:cNvPr>
          <p:cNvCxnSpPr>
            <a:cxnSpLocks/>
          </p:cNvCxnSpPr>
          <p:nvPr/>
        </p:nvCxnSpPr>
        <p:spPr>
          <a:xfrm>
            <a:off x="6883124" y="4686436"/>
            <a:ext cx="1111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0101437-2FA6-4DB5-BF29-C71B76F037B0}"/>
              </a:ext>
            </a:extLst>
          </p:cNvPr>
          <p:cNvGrpSpPr/>
          <p:nvPr/>
        </p:nvGrpSpPr>
        <p:grpSpPr>
          <a:xfrm>
            <a:off x="8066645" y="4490613"/>
            <a:ext cx="3842158" cy="1704731"/>
            <a:chOff x="7861633" y="1877477"/>
            <a:chExt cx="3307107" cy="1148373"/>
          </a:xfrm>
        </p:grpSpPr>
        <p:sp>
          <p:nvSpPr>
            <p:cNvPr id="27" name="대각선 방향의 모서리가 둥근 사각형 22">
              <a:extLst>
                <a:ext uri="{FF2B5EF4-FFF2-40B4-BE49-F238E27FC236}">
                  <a16:creationId xmlns:a16="http://schemas.microsoft.com/office/drawing/2014/main" xmlns="" id="{C2E32D7A-F061-4B84-959D-35D9D9B42FF3}"/>
                </a:ext>
              </a:extLst>
            </p:cNvPr>
            <p:cNvSpPr/>
            <p:nvPr/>
          </p:nvSpPr>
          <p:spPr>
            <a:xfrm flipH="1">
              <a:off x="7880133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대각선 줄무늬 27">
              <a:extLst>
                <a:ext uri="{FF2B5EF4-FFF2-40B4-BE49-F238E27FC236}">
                  <a16:creationId xmlns:a16="http://schemas.microsoft.com/office/drawing/2014/main" xmlns="" id="{227CEE0D-5FFA-41AB-A48E-5A728CFEAC1A}"/>
                </a:ext>
              </a:extLst>
            </p:cNvPr>
            <p:cNvSpPr/>
            <p:nvPr/>
          </p:nvSpPr>
          <p:spPr>
            <a:xfrm>
              <a:off x="7861633" y="1877477"/>
              <a:ext cx="620884" cy="336990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A8ABA73-53D8-4932-9B4F-B66892648058}"/>
              </a:ext>
            </a:extLst>
          </p:cNvPr>
          <p:cNvSpPr/>
          <p:nvPr/>
        </p:nvSpPr>
        <p:spPr>
          <a:xfrm>
            <a:off x="8379071" y="4775574"/>
            <a:ext cx="3433584" cy="110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검색된 매장들의 위치를 지도에 마커로 표시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지도에 표시된 마커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또는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목록의 매장명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클릭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매장에 대한 정보가 마커 위에 뜬다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 레이어 사용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 버튼을 클릭하면 해당 매장으로 주문을 진행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5031B80E-9227-4B22-B7DD-263B415A0D6B}"/>
              </a:ext>
            </a:extLst>
          </p:cNvPr>
          <p:cNvSpPr/>
          <p:nvPr/>
        </p:nvSpPr>
        <p:spPr>
          <a:xfrm>
            <a:off x="4228051" y="4443519"/>
            <a:ext cx="369116" cy="38340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xmlns="" id="{8CDFD6AC-919E-46D2-9BBC-82A6161AAC01}"/>
              </a:ext>
            </a:extLst>
          </p:cNvPr>
          <p:cNvCxnSpPr>
            <a:cxnSpLocks/>
          </p:cNvCxnSpPr>
          <p:nvPr/>
        </p:nvCxnSpPr>
        <p:spPr>
          <a:xfrm flipV="1">
            <a:off x="4608076" y="4489655"/>
            <a:ext cx="326956" cy="174945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062E24F-15BF-4D18-AD80-662572CF9C49}"/>
              </a:ext>
            </a:extLst>
          </p:cNvPr>
          <p:cNvSpPr/>
          <p:nvPr/>
        </p:nvSpPr>
        <p:spPr>
          <a:xfrm>
            <a:off x="476374" y="1253149"/>
            <a:ext cx="1495039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찾기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FBAB22DC-2C3A-4BAE-AE9F-46B4E1093B2D}"/>
              </a:ext>
            </a:extLst>
          </p:cNvPr>
          <p:cNvSpPr/>
          <p:nvPr/>
        </p:nvSpPr>
        <p:spPr>
          <a:xfrm>
            <a:off x="584210" y="2265028"/>
            <a:ext cx="3300445" cy="5014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5B13691D-394D-4E6C-B11C-E8C31479F570}"/>
              </a:ext>
            </a:extLst>
          </p:cNvPr>
          <p:cNvSpPr/>
          <p:nvPr/>
        </p:nvSpPr>
        <p:spPr>
          <a:xfrm>
            <a:off x="788565" y="4137117"/>
            <a:ext cx="503340" cy="37635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38C47FED-9850-497E-A004-D7B42E59481E}"/>
              </a:ext>
            </a:extLst>
          </p:cNvPr>
          <p:cNvCxnSpPr>
            <a:cxnSpLocks/>
          </p:cNvCxnSpPr>
          <p:nvPr/>
        </p:nvCxnSpPr>
        <p:spPr>
          <a:xfrm flipV="1">
            <a:off x="1291905" y="3731004"/>
            <a:ext cx="2291707" cy="5942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08A7EBC2-EB25-49EE-8BE2-D4DD49AF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996" y="2634738"/>
            <a:ext cx="4225685" cy="13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40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13A8043-E632-48C4-8B1A-D561E03AFFA2}"/>
              </a:ext>
            </a:extLst>
          </p:cNvPr>
          <p:cNvSpPr/>
          <p:nvPr/>
        </p:nvSpPr>
        <p:spPr>
          <a:xfrm>
            <a:off x="476374" y="5291402"/>
            <a:ext cx="3491777" cy="1114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</a:t>
            </a:r>
            <a:r>
              <a:rPr lang="ko-KR" altLang="en-US" sz="3600" ker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선택</a:t>
            </a:r>
            <a:endParaRPr lang="ko-KR" altLang="en-US" sz="3600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AF1EEA8-BE0A-425F-951F-7194B51C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13" y="1581551"/>
            <a:ext cx="3765016" cy="300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34F3108-A526-4BAA-B1E7-A1C2F4F4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131" y="1978607"/>
            <a:ext cx="3974764" cy="35103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90524585-A5A6-477C-8921-92D7D5D02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13" y="4579325"/>
            <a:ext cx="3765016" cy="9096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454818E-2A70-4B32-B5DF-111992C57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5" y="2300345"/>
            <a:ext cx="4293381" cy="2023816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5C249FB8-41E8-4C38-8FC8-DC1786E63F0D}"/>
              </a:ext>
            </a:extLst>
          </p:cNvPr>
          <p:cNvGrpSpPr/>
          <p:nvPr/>
        </p:nvGrpSpPr>
        <p:grpSpPr>
          <a:xfrm>
            <a:off x="84261" y="1728025"/>
            <a:ext cx="2710701" cy="514854"/>
            <a:chOff x="7880132" y="1877477"/>
            <a:chExt cx="3288608" cy="1148373"/>
          </a:xfrm>
        </p:grpSpPr>
        <p:sp>
          <p:nvSpPr>
            <p:cNvPr id="44" name="대각선 방향의 모서리가 둥근 사각형 22">
              <a:extLst>
                <a:ext uri="{FF2B5EF4-FFF2-40B4-BE49-F238E27FC236}">
                  <a16:creationId xmlns:a16="http://schemas.microsoft.com/office/drawing/2014/main" xmlns="" id="{145D1016-8F49-42F9-8E0C-E651267ED87E}"/>
                </a:ext>
              </a:extLst>
            </p:cNvPr>
            <p:cNvSpPr/>
            <p:nvPr/>
          </p:nvSpPr>
          <p:spPr>
            <a:xfrm flipH="1">
              <a:off x="7880133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xmlns="" id="{5B3EC219-7B76-4859-9E9E-93EE64EFC13A}"/>
                </a:ext>
              </a:extLst>
            </p:cNvPr>
            <p:cNvSpPr/>
            <p:nvPr/>
          </p:nvSpPr>
          <p:spPr>
            <a:xfrm>
              <a:off x="7880132" y="1877477"/>
              <a:ext cx="602384" cy="61526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146242F9-525C-4776-B494-DAAC1C8BCDD4}"/>
              </a:ext>
            </a:extLst>
          </p:cNvPr>
          <p:cNvSpPr/>
          <p:nvPr/>
        </p:nvSpPr>
        <p:spPr>
          <a:xfrm>
            <a:off x="203845" y="1862045"/>
            <a:ext cx="3433584" cy="27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중심좌표 정의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생성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사용할 함수 정의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AB00D5F9-4104-41EA-8F05-F1AECA809DBF}"/>
              </a:ext>
            </a:extLst>
          </p:cNvPr>
          <p:cNvGrpSpPr/>
          <p:nvPr/>
        </p:nvGrpSpPr>
        <p:grpSpPr>
          <a:xfrm>
            <a:off x="4369814" y="5574463"/>
            <a:ext cx="3798318" cy="909641"/>
            <a:chOff x="7880132" y="1877477"/>
            <a:chExt cx="3288608" cy="1148373"/>
          </a:xfrm>
        </p:grpSpPr>
        <p:sp>
          <p:nvSpPr>
            <p:cNvPr id="50" name="대각선 방향의 모서리가 둥근 사각형 22">
              <a:extLst>
                <a:ext uri="{FF2B5EF4-FFF2-40B4-BE49-F238E27FC236}">
                  <a16:creationId xmlns:a16="http://schemas.microsoft.com/office/drawing/2014/main" xmlns="" id="{0B5C0B55-D13B-44B8-AC73-109122D89CF3}"/>
                </a:ext>
              </a:extLst>
            </p:cNvPr>
            <p:cNvSpPr/>
            <p:nvPr/>
          </p:nvSpPr>
          <p:spPr>
            <a:xfrm flipH="1">
              <a:off x="7880133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대각선 줄무늬 50">
              <a:extLst>
                <a:ext uri="{FF2B5EF4-FFF2-40B4-BE49-F238E27FC236}">
                  <a16:creationId xmlns:a16="http://schemas.microsoft.com/office/drawing/2014/main" xmlns="" id="{3618608F-9F21-4968-9379-E290C34719C0}"/>
                </a:ext>
              </a:extLst>
            </p:cNvPr>
            <p:cNvSpPr/>
            <p:nvPr/>
          </p:nvSpPr>
          <p:spPr>
            <a:xfrm>
              <a:off x="7880132" y="1877477"/>
              <a:ext cx="506406" cy="61526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FBB6E430-4D96-47C9-A9B2-C107660F8586}"/>
              </a:ext>
            </a:extLst>
          </p:cNvPr>
          <p:cNvSpPr/>
          <p:nvPr/>
        </p:nvSpPr>
        <p:spPr>
          <a:xfrm>
            <a:off x="4575664" y="5732773"/>
            <a:ext cx="3974763" cy="1106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c:forEach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검색 매장 목록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(list)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매장 하나씩 꺼내기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지도의 중심은 목록 중 첫번째 매장으로 설정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매장의 마크 위에 띄울 커스텀 레이어 정의하기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62CE9635-1485-46B0-A45D-294C28D2B924}"/>
              </a:ext>
            </a:extLst>
          </p:cNvPr>
          <p:cNvGrpSpPr/>
          <p:nvPr/>
        </p:nvGrpSpPr>
        <p:grpSpPr>
          <a:xfrm>
            <a:off x="8256354" y="5574463"/>
            <a:ext cx="3798318" cy="909641"/>
            <a:chOff x="7880132" y="1877477"/>
            <a:chExt cx="3288608" cy="1148373"/>
          </a:xfrm>
        </p:grpSpPr>
        <p:sp>
          <p:nvSpPr>
            <p:cNvPr id="54" name="대각선 방향의 모서리가 둥근 사각형 22">
              <a:extLst>
                <a:ext uri="{FF2B5EF4-FFF2-40B4-BE49-F238E27FC236}">
                  <a16:creationId xmlns:a16="http://schemas.microsoft.com/office/drawing/2014/main" xmlns="" id="{D0402FCC-419B-4BCA-998A-DB2C1CBFEFDA}"/>
                </a:ext>
              </a:extLst>
            </p:cNvPr>
            <p:cNvSpPr/>
            <p:nvPr/>
          </p:nvSpPr>
          <p:spPr>
            <a:xfrm flipH="1">
              <a:off x="7880133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대각선 줄무늬 54">
              <a:extLst>
                <a:ext uri="{FF2B5EF4-FFF2-40B4-BE49-F238E27FC236}">
                  <a16:creationId xmlns:a16="http://schemas.microsoft.com/office/drawing/2014/main" xmlns="" id="{3B20DD17-D4A0-4A4C-BEFF-A7D809F74C79}"/>
                </a:ext>
              </a:extLst>
            </p:cNvPr>
            <p:cNvSpPr/>
            <p:nvPr/>
          </p:nvSpPr>
          <p:spPr>
            <a:xfrm>
              <a:off x="7880132" y="1877477"/>
              <a:ext cx="506406" cy="61526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3B69281-FBDF-4BCD-BB40-799D8B0D64F9}"/>
              </a:ext>
            </a:extLst>
          </p:cNvPr>
          <p:cNvSpPr/>
          <p:nvPr/>
        </p:nvSpPr>
        <p:spPr>
          <a:xfrm>
            <a:off x="8607225" y="5726330"/>
            <a:ext cx="3974763" cy="899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마커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 오버레이 생성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마커를 클릭했을 때 커스텀 오버레이 표시하도록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event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지점명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클릭했을 때 커스텀 오버레이 표시하도록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event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E07662AA-D44F-4291-BCF5-CB61D55F3EAC}"/>
              </a:ext>
            </a:extLst>
          </p:cNvPr>
          <p:cNvSpPr/>
          <p:nvPr/>
        </p:nvSpPr>
        <p:spPr>
          <a:xfrm>
            <a:off x="512678" y="5291402"/>
            <a:ext cx="3974763" cy="1314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❖ c:forEach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script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감싼 이유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geocoder.addressSearch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()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가 비동기 함수여서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 스크립트 마지막에 한번만 실행되고 종료된다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 그러나 코드상 여러 개의 매장 모두 다 함수가 실행되어야 하므로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 script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자체를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forEach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로 감싸 여러 번 반복하였다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xmlns="" id="{B1F67443-FE58-42E0-A3C4-0D54697F69CA}"/>
              </a:ext>
            </a:extLst>
          </p:cNvPr>
          <p:cNvCxnSpPr>
            <a:cxnSpLocks/>
            <a:endCxn id="62" idx="0"/>
          </p:cNvCxnSpPr>
          <p:nvPr/>
        </p:nvCxnSpPr>
        <p:spPr>
          <a:xfrm rot="10800000">
            <a:off x="2500061" y="5291402"/>
            <a:ext cx="2543561" cy="518038"/>
          </a:xfrm>
          <a:prstGeom prst="bentConnector4">
            <a:avLst>
              <a:gd name="adj1" fmla="val 759"/>
              <a:gd name="adj2" fmla="val 14412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CA0A50A3-E8E1-4EA6-B16F-0A9F2B423ADF}"/>
              </a:ext>
            </a:extLst>
          </p:cNvPr>
          <p:cNvSpPr/>
          <p:nvPr/>
        </p:nvSpPr>
        <p:spPr>
          <a:xfrm>
            <a:off x="4813540" y="5810876"/>
            <a:ext cx="1121434" cy="1598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FDBA001C-06FF-480C-937D-2C37EA2BB758}"/>
              </a:ext>
            </a:extLst>
          </p:cNvPr>
          <p:cNvSpPr/>
          <p:nvPr/>
        </p:nvSpPr>
        <p:spPr>
          <a:xfrm>
            <a:off x="84261" y="1284322"/>
            <a:ext cx="890023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11BC00CD-111C-4B3B-85B8-9A814B21D16B}"/>
              </a:ext>
            </a:extLst>
          </p:cNvPr>
          <p:cNvSpPr/>
          <p:nvPr/>
        </p:nvSpPr>
        <p:spPr>
          <a:xfrm>
            <a:off x="4424594" y="5187777"/>
            <a:ext cx="890023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605B7AB0-1309-4DC1-804D-7B81810FD37E}"/>
              </a:ext>
            </a:extLst>
          </p:cNvPr>
          <p:cNvSpPr/>
          <p:nvPr/>
        </p:nvSpPr>
        <p:spPr>
          <a:xfrm>
            <a:off x="8294358" y="5222971"/>
            <a:ext cx="890023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8081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대각선 방향의 모서리가 둥근 사각형 22">
            <a:extLst>
              <a:ext uri="{FF2B5EF4-FFF2-40B4-BE49-F238E27FC236}">
                <a16:creationId xmlns:a16="http://schemas.microsoft.com/office/drawing/2014/main" xmlns="" id="{4CCC876A-FF88-4948-91CC-3A4DA79A980F}"/>
              </a:ext>
            </a:extLst>
          </p:cNvPr>
          <p:cNvSpPr/>
          <p:nvPr/>
        </p:nvSpPr>
        <p:spPr>
          <a:xfrm flipH="1">
            <a:off x="727011" y="1779154"/>
            <a:ext cx="6826872" cy="418565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매장 선택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0101437-2FA6-4DB5-BF29-C71B76F037B0}"/>
              </a:ext>
            </a:extLst>
          </p:cNvPr>
          <p:cNvGrpSpPr/>
          <p:nvPr/>
        </p:nvGrpSpPr>
        <p:grpSpPr>
          <a:xfrm>
            <a:off x="8012720" y="2417809"/>
            <a:ext cx="4026562" cy="1787685"/>
            <a:chOff x="7861633" y="1877477"/>
            <a:chExt cx="3307107" cy="1148373"/>
          </a:xfrm>
        </p:grpSpPr>
        <p:sp>
          <p:nvSpPr>
            <p:cNvPr id="27" name="대각선 방향의 모서리가 둥근 사각형 22">
              <a:extLst>
                <a:ext uri="{FF2B5EF4-FFF2-40B4-BE49-F238E27FC236}">
                  <a16:creationId xmlns:a16="http://schemas.microsoft.com/office/drawing/2014/main" xmlns="" id="{C2E32D7A-F061-4B84-959D-35D9D9B42FF3}"/>
                </a:ext>
              </a:extLst>
            </p:cNvPr>
            <p:cNvSpPr/>
            <p:nvPr/>
          </p:nvSpPr>
          <p:spPr>
            <a:xfrm flipH="1">
              <a:off x="7880133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대각선 줄무늬 27">
              <a:extLst>
                <a:ext uri="{FF2B5EF4-FFF2-40B4-BE49-F238E27FC236}">
                  <a16:creationId xmlns:a16="http://schemas.microsoft.com/office/drawing/2014/main" xmlns="" id="{227CEE0D-5FFA-41AB-A48E-5A728CFEAC1A}"/>
                </a:ext>
              </a:extLst>
            </p:cNvPr>
            <p:cNvSpPr/>
            <p:nvPr/>
          </p:nvSpPr>
          <p:spPr>
            <a:xfrm>
              <a:off x="7861633" y="1877477"/>
              <a:ext cx="620884" cy="336990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062E24F-15BF-4D18-AD80-662572CF9C49}"/>
              </a:ext>
            </a:extLst>
          </p:cNvPr>
          <p:cNvSpPr/>
          <p:nvPr/>
        </p:nvSpPr>
        <p:spPr>
          <a:xfrm>
            <a:off x="743792" y="1714544"/>
            <a:ext cx="319800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자주 찾는 매장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31A9369-3CCE-4984-9902-63F3D374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11" y="2270718"/>
            <a:ext cx="6826872" cy="37694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ACD0F90-6205-431A-8297-5529952D418B}"/>
              </a:ext>
            </a:extLst>
          </p:cNvPr>
          <p:cNvSpPr/>
          <p:nvPr/>
        </p:nvSpPr>
        <p:spPr>
          <a:xfrm>
            <a:off x="3901534" y="2705715"/>
            <a:ext cx="3249008" cy="5014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0B410CE-7E36-49D0-BBF2-360D9F1F538D}"/>
              </a:ext>
            </a:extLst>
          </p:cNvPr>
          <p:cNvSpPr/>
          <p:nvPr/>
        </p:nvSpPr>
        <p:spPr>
          <a:xfrm>
            <a:off x="1429606" y="4133271"/>
            <a:ext cx="222008" cy="1045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585AD6E-E167-45F4-BE01-20F31C008822}"/>
              </a:ext>
            </a:extLst>
          </p:cNvPr>
          <p:cNvGrpSpPr/>
          <p:nvPr/>
        </p:nvGrpSpPr>
        <p:grpSpPr>
          <a:xfrm>
            <a:off x="8035245" y="4581682"/>
            <a:ext cx="3945179" cy="1188775"/>
            <a:chOff x="7861633" y="1983890"/>
            <a:chExt cx="3288608" cy="986983"/>
          </a:xfrm>
        </p:grpSpPr>
        <p:sp>
          <p:nvSpPr>
            <p:cNvPr id="31" name="대각선 방향의 모서리가 둥근 사각형 22">
              <a:extLst>
                <a:ext uri="{FF2B5EF4-FFF2-40B4-BE49-F238E27FC236}">
                  <a16:creationId xmlns:a16="http://schemas.microsoft.com/office/drawing/2014/main" xmlns="" id="{5DC5EE15-2B18-42C9-9AFF-FA6793D1F866}"/>
                </a:ext>
              </a:extLst>
            </p:cNvPr>
            <p:cNvSpPr/>
            <p:nvPr/>
          </p:nvSpPr>
          <p:spPr>
            <a:xfrm flipH="1">
              <a:off x="7861634" y="1983895"/>
              <a:ext cx="3288607" cy="986978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대각선 줄무늬 31">
              <a:extLst>
                <a:ext uri="{FF2B5EF4-FFF2-40B4-BE49-F238E27FC236}">
                  <a16:creationId xmlns:a16="http://schemas.microsoft.com/office/drawing/2014/main" xmlns="" id="{7C17B21D-B3E7-40B4-91DD-4DFEB0B87275}"/>
                </a:ext>
              </a:extLst>
            </p:cNvPr>
            <p:cNvSpPr/>
            <p:nvPr/>
          </p:nvSpPr>
          <p:spPr>
            <a:xfrm>
              <a:off x="7861633" y="1983890"/>
              <a:ext cx="676398" cy="44149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E252D10E-9F67-482C-BC60-AC92612F5333}"/>
              </a:ext>
            </a:extLst>
          </p:cNvPr>
          <p:cNvSpPr/>
          <p:nvPr/>
        </p:nvSpPr>
        <p:spPr>
          <a:xfrm>
            <a:off x="8292272" y="4824793"/>
            <a:ext cx="4026562" cy="48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별을 클릭하면 자주 찾는 매장에서 삭제된다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찾기에서 검색된 목록에서도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 찾는 매장 등록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5016B0F-DC8C-43EA-8818-F528F8C6BFAA}"/>
              </a:ext>
            </a:extLst>
          </p:cNvPr>
          <p:cNvSpPr/>
          <p:nvPr/>
        </p:nvSpPr>
        <p:spPr>
          <a:xfrm>
            <a:off x="8476830" y="2707963"/>
            <a:ext cx="4026562" cy="27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회원이 자주 찾는 매장으로 등록한 매장 목록을 보여준다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E29EEA9-7F51-4333-AF5B-C8D58A3D6B3A}"/>
              </a:ext>
            </a:extLst>
          </p:cNvPr>
          <p:cNvSpPr/>
          <p:nvPr/>
        </p:nvSpPr>
        <p:spPr>
          <a:xfrm>
            <a:off x="1151675" y="3295131"/>
            <a:ext cx="5818468" cy="2199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490C3666-681C-4AB8-898B-4F2A774B5E44}"/>
              </a:ext>
            </a:extLst>
          </p:cNvPr>
          <p:cNvCxnSpPr>
            <a:cxnSpLocks/>
          </p:cNvCxnSpPr>
          <p:nvPr/>
        </p:nvCxnSpPr>
        <p:spPr>
          <a:xfrm flipV="1">
            <a:off x="6977540" y="3355596"/>
            <a:ext cx="1001007" cy="77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A56D7B76-3AD9-4122-BC4F-706341BFBBBD}"/>
              </a:ext>
            </a:extLst>
          </p:cNvPr>
          <p:cNvCxnSpPr>
            <a:cxnSpLocks/>
          </p:cNvCxnSpPr>
          <p:nvPr/>
        </p:nvCxnSpPr>
        <p:spPr>
          <a:xfrm>
            <a:off x="1695251" y="4640491"/>
            <a:ext cx="6361106" cy="38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40909EED-5B2D-4A20-9A64-4FE80B72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902" y="3054372"/>
            <a:ext cx="3873250" cy="94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35F3A4A-25DF-4E8B-919C-479304872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538" y="5380731"/>
            <a:ext cx="1654012" cy="10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E8F19BB-F165-4C86-A7D3-2371CFFC0ADE}"/>
              </a:ext>
            </a:extLst>
          </p:cNvPr>
          <p:cNvSpPr/>
          <p:nvPr/>
        </p:nvSpPr>
        <p:spPr>
          <a:xfrm>
            <a:off x="10596025" y="5842764"/>
            <a:ext cx="199876" cy="1917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xmlns="" id="{CCFE8AB7-FCA8-4961-B943-A53B802BA1A4}"/>
              </a:ext>
            </a:extLst>
          </p:cNvPr>
          <p:cNvCxnSpPr>
            <a:cxnSpLocks/>
          </p:cNvCxnSpPr>
          <p:nvPr/>
        </p:nvCxnSpPr>
        <p:spPr>
          <a:xfrm>
            <a:off x="8939287" y="5300426"/>
            <a:ext cx="1617294" cy="632812"/>
          </a:xfrm>
          <a:prstGeom prst="bentConnector3">
            <a:avLst>
              <a:gd name="adj1" fmla="val -74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06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매장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7C2BEC7-6F58-4D68-A375-F2C55C59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44" y="1351644"/>
            <a:ext cx="4563104" cy="3030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EC5A05C-C2AA-4727-A227-3108555D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62" y="1829817"/>
            <a:ext cx="6779360" cy="326321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17E0E8DE-E14D-4D4E-B6D4-46E63CE295E1}"/>
              </a:ext>
            </a:extLst>
          </p:cNvPr>
          <p:cNvGrpSpPr/>
          <p:nvPr/>
        </p:nvGrpSpPr>
        <p:grpSpPr>
          <a:xfrm>
            <a:off x="448844" y="4552531"/>
            <a:ext cx="4563104" cy="1990882"/>
            <a:chOff x="7861633" y="1882901"/>
            <a:chExt cx="3307107" cy="1142949"/>
          </a:xfrm>
        </p:grpSpPr>
        <p:sp>
          <p:nvSpPr>
            <p:cNvPr id="24" name="대각선 방향의 모서리가 둥근 사각형 22">
              <a:extLst>
                <a:ext uri="{FF2B5EF4-FFF2-40B4-BE49-F238E27FC236}">
                  <a16:creationId xmlns:a16="http://schemas.microsoft.com/office/drawing/2014/main" xmlns="" id="{F29129FC-D642-4E4C-A094-FBE6B806F016}"/>
                </a:ext>
              </a:extLst>
            </p:cNvPr>
            <p:cNvSpPr/>
            <p:nvPr/>
          </p:nvSpPr>
          <p:spPr>
            <a:xfrm flipH="1">
              <a:off x="7880133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대각선 줄무늬 28">
              <a:extLst>
                <a:ext uri="{FF2B5EF4-FFF2-40B4-BE49-F238E27FC236}">
                  <a16:creationId xmlns:a16="http://schemas.microsoft.com/office/drawing/2014/main" xmlns="" id="{5853C49C-6A6B-4490-BA9B-07578D9885D2}"/>
                </a:ext>
              </a:extLst>
            </p:cNvPr>
            <p:cNvSpPr/>
            <p:nvPr/>
          </p:nvSpPr>
          <p:spPr>
            <a:xfrm>
              <a:off x="7861633" y="1882901"/>
              <a:ext cx="428610" cy="331566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14C5EA0-0A8B-4DC4-96BB-0BC9B468AE54}"/>
              </a:ext>
            </a:extLst>
          </p:cNvPr>
          <p:cNvSpPr/>
          <p:nvPr/>
        </p:nvSpPr>
        <p:spPr>
          <a:xfrm>
            <a:off x="778095" y="4706855"/>
            <a:ext cx="4449415" cy="172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검색된 매장 리스트에서 자주 찾는 매장 등록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forEach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해당 매장이 자주 찾는 매장 목록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myNums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있는지 확인하고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 찾는 매장인 경우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myOn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class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추가해 별의 색을 노란색으로 설정한다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별을 클릭했을 때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요소에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myOn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class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있으면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 찾는 매장에서 삭제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요소에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myOn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class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없으면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 찾는 매장에 추가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72B9D7BF-740D-49C7-8C9A-7A624EBDF1A5}"/>
              </a:ext>
            </a:extLst>
          </p:cNvPr>
          <p:cNvGrpSpPr/>
          <p:nvPr/>
        </p:nvGrpSpPr>
        <p:grpSpPr>
          <a:xfrm>
            <a:off x="9373478" y="5150385"/>
            <a:ext cx="2591908" cy="842772"/>
            <a:chOff x="7880133" y="1868662"/>
            <a:chExt cx="3288607" cy="1157188"/>
          </a:xfrm>
        </p:grpSpPr>
        <p:sp>
          <p:nvSpPr>
            <p:cNvPr id="37" name="대각선 방향의 모서리가 둥근 사각형 22">
              <a:extLst>
                <a:ext uri="{FF2B5EF4-FFF2-40B4-BE49-F238E27FC236}">
                  <a16:creationId xmlns:a16="http://schemas.microsoft.com/office/drawing/2014/main" xmlns="" id="{8D79ECFC-9C44-47F1-8D3A-A96225FB2404}"/>
                </a:ext>
              </a:extLst>
            </p:cNvPr>
            <p:cNvSpPr/>
            <p:nvPr/>
          </p:nvSpPr>
          <p:spPr>
            <a:xfrm flipH="1">
              <a:off x="7880133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대각선 줄무늬 37">
              <a:extLst>
                <a:ext uri="{FF2B5EF4-FFF2-40B4-BE49-F238E27FC236}">
                  <a16:creationId xmlns:a16="http://schemas.microsoft.com/office/drawing/2014/main" xmlns="" id="{E86FB90A-D9E5-4A1F-BECD-C82D2C1A6353}"/>
                </a:ext>
              </a:extLst>
            </p:cNvPr>
            <p:cNvSpPr/>
            <p:nvPr/>
          </p:nvSpPr>
          <p:spPr>
            <a:xfrm>
              <a:off x="7880133" y="1868662"/>
              <a:ext cx="751890" cy="742512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D4E9808A-79AF-495D-B36F-D26E2E6D7AE9}"/>
              </a:ext>
            </a:extLst>
          </p:cNvPr>
          <p:cNvSpPr/>
          <p:nvPr/>
        </p:nvSpPr>
        <p:spPr>
          <a:xfrm>
            <a:off x="9633247" y="5371920"/>
            <a:ext cx="2332139" cy="483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 찾는 매장에서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myStoreDelete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 찾는 매장으로 추가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myStoreInsert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432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31E4F854-B49B-438B-8474-7918A648798E}"/>
              </a:ext>
            </a:extLst>
          </p:cNvPr>
          <p:cNvGrpSpPr/>
          <p:nvPr/>
        </p:nvGrpSpPr>
        <p:grpSpPr>
          <a:xfrm>
            <a:off x="7849755" y="3620517"/>
            <a:ext cx="3709956" cy="1656154"/>
            <a:chOff x="7861633" y="1859088"/>
            <a:chExt cx="3307108" cy="1166762"/>
          </a:xfrm>
        </p:grpSpPr>
        <p:sp>
          <p:nvSpPr>
            <p:cNvPr id="20" name="대각선 방향의 모서리가 둥근 사각형 22">
              <a:extLst>
                <a:ext uri="{FF2B5EF4-FFF2-40B4-BE49-F238E27FC236}">
                  <a16:creationId xmlns:a16="http://schemas.microsoft.com/office/drawing/2014/main" xmlns="" id="{EFFF82F0-9F04-4266-9ED9-58E61F857D5D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xmlns="" id="{B4DA239A-0B41-47D6-9C8A-697CE6F9AF4E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765C66-8591-493C-A744-F574FF8E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8" y="2770214"/>
            <a:ext cx="6213129" cy="20105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48FFC46-A374-40BA-AF49-49CC7E3AADBA}"/>
              </a:ext>
            </a:extLst>
          </p:cNvPr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Store Update</a:t>
            </a: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018DBE7-1DD1-4E3D-864A-49F2DC9C8969}"/>
              </a:ext>
            </a:extLst>
          </p:cNvPr>
          <p:cNvGrpSpPr/>
          <p:nvPr/>
        </p:nvGrpSpPr>
        <p:grpSpPr>
          <a:xfrm>
            <a:off x="7836738" y="2334625"/>
            <a:ext cx="3722973" cy="996443"/>
            <a:chOff x="7861633" y="1859088"/>
            <a:chExt cx="3307108" cy="1166762"/>
          </a:xfrm>
        </p:grpSpPr>
        <p:sp>
          <p:nvSpPr>
            <p:cNvPr id="6" name="대각선 방향의 모서리가 둥근 사각형 22">
              <a:extLst>
                <a:ext uri="{FF2B5EF4-FFF2-40B4-BE49-F238E27FC236}">
                  <a16:creationId xmlns:a16="http://schemas.microsoft.com/office/drawing/2014/main" xmlns="" id="{A182661A-44D3-4621-A759-B3CB8FB9EEA8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대각선 줄무늬 7">
              <a:extLst>
                <a:ext uri="{FF2B5EF4-FFF2-40B4-BE49-F238E27FC236}">
                  <a16:creationId xmlns:a16="http://schemas.microsoft.com/office/drawing/2014/main" xmlns="" id="{8C61F42B-61AF-4106-A003-8321E8561C58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F23E0B2-13D1-4A5C-9453-184636E81AAE}"/>
              </a:ext>
            </a:extLst>
          </p:cNvPr>
          <p:cNvSpPr/>
          <p:nvPr/>
        </p:nvSpPr>
        <p:spPr>
          <a:xfrm>
            <a:off x="8026947" y="2519319"/>
            <a:ext cx="3625045" cy="69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매장의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storeNum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파라미터로 받고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진행 중인 회원의 세션 정보를 가져와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memberVO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storeNum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선택한 매장의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storeNum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변경한다 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대각선 방향의 모서리가 둥근 사각형 22">
            <a:extLst>
              <a:ext uri="{FF2B5EF4-FFF2-40B4-BE49-F238E27FC236}">
                <a16:creationId xmlns:a16="http://schemas.microsoft.com/office/drawing/2014/main" xmlns="" id="{13173D23-6B5D-4F2B-8CBB-7C055A0BF08F}"/>
              </a:ext>
            </a:extLst>
          </p:cNvPr>
          <p:cNvSpPr/>
          <p:nvPr/>
        </p:nvSpPr>
        <p:spPr>
          <a:xfrm flipH="1">
            <a:off x="523229" y="2287852"/>
            <a:ext cx="6229901" cy="418565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3127D11-C5B0-4D71-8507-416B04B28BFA}"/>
              </a:ext>
            </a:extLst>
          </p:cNvPr>
          <p:cNvSpPr/>
          <p:nvPr/>
        </p:nvSpPr>
        <p:spPr>
          <a:xfrm>
            <a:off x="632289" y="2222864"/>
            <a:ext cx="431721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자주 </a:t>
            </a:r>
            <a:r>
              <a:rPr lang="ko-KR" altLang="en-US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버튼 </a:t>
            </a:r>
            <a:r>
              <a:rPr lang="ko-KR" altLang="en-US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Store Update</a:t>
            </a:r>
            <a:endParaRPr lang="ko-KR" altLang="en-US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170A0F3-293D-4DBA-8C36-8E965EDC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95" r="3748" b="9411"/>
          <a:stretch/>
        </p:blipFill>
        <p:spPr>
          <a:xfrm>
            <a:off x="743952" y="2331672"/>
            <a:ext cx="907599" cy="330817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36E9F7E-3D2B-4D77-9883-8F44711F7805}"/>
              </a:ext>
            </a:extLst>
          </p:cNvPr>
          <p:cNvSpPr txBox="1"/>
          <p:nvPr/>
        </p:nvSpPr>
        <p:spPr>
          <a:xfrm>
            <a:off x="8290651" y="3895354"/>
            <a:ext cx="3047301" cy="1106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cases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파라미터를 받아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메뉴를 주문하는 과정이면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(case==null)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 [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메뉴를 고를 수 있는 페이지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이동하고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주문 매장을 수정하는 과정이면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(case==1)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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다시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장바구니 페이지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]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로 이동한다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85E2B4C-0796-4E63-95B4-3F0B98C5585E}"/>
              </a:ext>
            </a:extLst>
          </p:cNvPr>
          <p:cNvCxnSpPr>
            <a:cxnSpLocks/>
          </p:cNvCxnSpPr>
          <p:nvPr/>
        </p:nvCxnSpPr>
        <p:spPr>
          <a:xfrm flipV="1">
            <a:off x="6859279" y="2915430"/>
            <a:ext cx="868276" cy="50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xmlns="" id="{3EFEDC03-D631-44A0-B1B7-EA874B6137DC}"/>
              </a:ext>
            </a:extLst>
          </p:cNvPr>
          <p:cNvSpPr/>
          <p:nvPr/>
        </p:nvSpPr>
        <p:spPr>
          <a:xfrm>
            <a:off x="6813560" y="3158413"/>
            <a:ext cx="45719" cy="505676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xmlns="" id="{60A450C6-DDEE-4B83-8C78-0A9745653D4A}"/>
              </a:ext>
            </a:extLst>
          </p:cNvPr>
          <p:cNvSpPr/>
          <p:nvPr/>
        </p:nvSpPr>
        <p:spPr>
          <a:xfrm>
            <a:off x="6813560" y="3751428"/>
            <a:ext cx="45719" cy="67796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42B1BE45-37A6-403C-AB16-2E5A06AB0B35}"/>
              </a:ext>
            </a:extLst>
          </p:cNvPr>
          <p:cNvCxnSpPr>
            <a:cxnSpLocks/>
          </p:cNvCxnSpPr>
          <p:nvPr/>
        </p:nvCxnSpPr>
        <p:spPr>
          <a:xfrm>
            <a:off x="6860291" y="4110911"/>
            <a:ext cx="867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71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1B34A024-9E68-4E3C-9E78-DA5E75F1A1D0}"/>
              </a:ext>
            </a:extLst>
          </p:cNvPr>
          <p:cNvGrpSpPr/>
          <p:nvPr/>
        </p:nvGrpSpPr>
        <p:grpSpPr>
          <a:xfrm>
            <a:off x="6651248" y="3724931"/>
            <a:ext cx="5293710" cy="2974759"/>
            <a:chOff x="7861633" y="1859088"/>
            <a:chExt cx="3307108" cy="1166762"/>
          </a:xfrm>
        </p:grpSpPr>
        <p:sp>
          <p:nvSpPr>
            <p:cNvPr id="14" name="대각선 방향의 모서리가 둥근 사각형 22">
              <a:extLst>
                <a:ext uri="{FF2B5EF4-FFF2-40B4-BE49-F238E27FC236}">
                  <a16:creationId xmlns:a16="http://schemas.microsoft.com/office/drawing/2014/main" xmlns="" id="{1949621E-FCBE-4CA3-86C5-058BCA5DCAE5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대각선 줄무늬 14">
              <a:extLst>
                <a:ext uri="{FF2B5EF4-FFF2-40B4-BE49-F238E27FC236}">
                  <a16:creationId xmlns:a16="http://schemas.microsoft.com/office/drawing/2014/main" xmlns="" id="{EB88A625-5A59-4C9C-8010-CA032A1AAA21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7EB1DA8-E292-47DB-B66E-25D9E556B0F3}"/>
              </a:ext>
            </a:extLst>
          </p:cNvPr>
          <p:cNvGrpSpPr/>
          <p:nvPr/>
        </p:nvGrpSpPr>
        <p:grpSpPr>
          <a:xfrm>
            <a:off x="6651248" y="1291731"/>
            <a:ext cx="5252730" cy="2273313"/>
            <a:chOff x="7861633" y="1859088"/>
            <a:chExt cx="3307108" cy="1166762"/>
          </a:xfrm>
        </p:grpSpPr>
        <p:sp>
          <p:nvSpPr>
            <p:cNvPr id="11" name="대각선 방향의 모서리가 둥근 사각형 22">
              <a:extLst>
                <a:ext uri="{FF2B5EF4-FFF2-40B4-BE49-F238E27FC236}">
                  <a16:creationId xmlns:a16="http://schemas.microsoft.com/office/drawing/2014/main" xmlns="" id="{8B815D90-6501-46B4-B082-A2E8AEEDFCAE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대각선 줄무늬 11">
              <a:extLst>
                <a:ext uri="{FF2B5EF4-FFF2-40B4-BE49-F238E27FC236}">
                  <a16:creationId xmlns:a16="http://schemas.microsoft.com/office/drawing/2014/main" xmlns="" id="{752828C4-2141-47F6-AF8E-700E992F465F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선택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F3F656-CFE1-4D37-9D0D-27200FF6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31" y="1655752"/>
            <a:ext cx="5742441" cy="4273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62E08F5-0B7E-438A-B7A0-5C530DBA6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64" y="1735752"/>
            <a:ext cx="4010718" cy="1733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956D211-B9E3-47E7-8C75-31F2A42F4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936" y="4135583"/>
            <a:ext cx="3816646" cy="250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7DE0DA3-8BC6-4F5A-BAA9-44FD134CFAB0}"/>
              </a:ext>
            </a:extLst>
          </p:cNvPr>
          <p:cNvSpPr txBox="1"/>
          <p:nvPr/>
        </p:nvSpPr>
        <p:spPr>
          <a:xfrm>
            <a:off x="7272176" y="1429672"/>
            <a:ext cx="4745462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MenuSoldout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테이블에서 해당 매장에서 품절인 메뉴 리스트를 가지고 온다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menuOut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099642-4579-4218-B29B-4D7B2085103F}"/>
              </a:ext>
            </a:extLst>
          </p:cNvPr>
          <p:cNvSpPr txBox="1"/>
          <p:nvPr/>
        </p:nvSpPr>
        <p:spPr>
          <a:xfrm>
            <a:off x="7372535" y="3854974"/>
            <a:ext cx="4745462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품절인 메뉴에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품절 표시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하고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상세페이지로 넘어가지 못하도록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금지 처리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84848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DEB3282-A50B-437E-AF4F-B7C7F34D8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19" y="1572936"/>
            <a:ext cx="6236575" cy="503339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상세 주문 페이지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55B1E46F-5477-4341-8344-40E8D407AB5F}"/>
              </a:ext>
            </a:extLst>
          </p:cNvPr>
          <p:cNvGrpSpPr/>
          <p:nvPr/>
        </p:nvGrpSpPr>
        <p:grpSpPr>
          <a:xfrm>
            <a:off x="7367139" y="1635521"/>
            <a:ext cx="3936603" cy="2145586"/>
            <a:chOff x="7861633" y="1859088"/>
            <a:chExt cx="3307108" cy="1166762"/>
          </a:xfrm>
        </p:grpSpPr>
        <p:sp>
          <p:nvSpPr>
            <p:cNvPr id="8" name="대각선 방향의 모서리가 둥근 사각형 22">
              <a:extLst>
                <a:ext uri="{FF2B5EF4-FFF2-40B4-BE49-F238E27FC236}">
                  <a16:creationId xmlns:a16="http://schemas.microsoft.com/office/drawing/2014/main" xmlns="" id="{D52AD243-1082-48D3-B1A1-F60F097105BA}"/>
                </a:ext>
              </a:extLst>
            </p:cNvPr>
            <p:cNvSpPr/>
            <p:nvPr/>
          </p:nvSpPr>
          <p:spPr>
            <a:xfrm flipH="1">
              <a:off x="7880134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대각선 줄무늬 8">
              <a:extLst>
                <a:ext uri="{FF2B5EF4-FFF2-40B4-BE49-F238E27FC236}">
                  <a16:creationId xmlns:a16="http://schemas.microsoft.com/office/drawing/2014/main" xmlns="" id="{9BAEB08B-B07B-4EF3-9A4F-E56C10C3EB3E}"/>
                </a:ext>
              </a:extLst>
            </p:cNvPr>
            <p:cNvSpPr/>
            <p:nvPr/>
          </p:nvSpPr>
          <p:spPr>
            <a:xfrm>
              <a:off x="7861633" y="1859088"/>
              <a:ext cx="579670" cy="360803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5BF4CC-D3DF-4699-B890-D1B29ED1F283}"/>
              </a:ext>
            </a:extLst>
          </p:cNvPr>
          <p:cNvSpPr txBox="1"/>
          <p:nvPr/>
        </p:nvSpPr>
        <p:spPr>
          <a:xfrm>
            <a:off x="7652363" y="1871816"/>
            <a:ext cx="3673401" cy="2145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파라미터로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menuNum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받아 해당 메뉴에 대한 정보를 보여준다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메뉴마다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select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뿌려지는 정보가 다르기 때문에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메뉴에 맞게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select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 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select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경우의 수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1)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샌드위치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빵 선택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 커스텀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세트구성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2)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샐러드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 커스텀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세트구성 필요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3)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랩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샌드위치 중 아침메뉴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세트구성 필요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외 사이드 메뉴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 필요 없음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AB11CBBA-DB68-4D9C-B30A-1685DCD0D760}"/>
              </a:ext>
            </a:extLst>
          </p:cNvPr>
          <p:cNvGrpSpPr/>
          <p:nvPr/>
        </p:nvGrpSpPr>
        <p:grpSpPr>
          <a:xfrm>
            <a:off x="7389161" y="4148402"/>
            <a:ext cx="4170867" cy="2551288"/>
            <a:chOff x="7927506" y="1843083"/>
            <a:chExt cx="3311673" cy="1159005"/>
          </a:xfrm>
        </p:grpSpPr>
        <p:sp>
          <p:nvSpPr>
            <p:cNvPr id="12" name="대각선 방향의 모서리가 둥근 사각형 22">
              <a:extLst>
                <a:ext uri="{FF2B5EF4-FFF2-40B4-BE49-F238E27FC236}">
                  <a16:creationId xmlns:a16="http://schemas.microsoft.com/office/drawing/2014/main" xmlns="" id="{8B914DC7-2A91-4D96-A702-DAB2B93AB35D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대각선 줄무늬 12">
              <a:extLst>
                <a:ext uri="{FF2B5EF4-FFF2-40B4-BE49-F238E27FC236}">
                  <a16:creationId xmlns:a16="http://schemas.microsoft.com/office/drawing/2014/main" xmlns="" id="{DA93BB88-86BB-499C-B0F1-54CC57C0E468}"/>
                </a:ext>
              </a:extLst>
            </p:cNvPr>
            <p:cNvSpPr/>
            <p:nvPr/>
          </p:nvSpPr>
          <p:spPr>
            <a:xfrm>
              <a:off x="7927506" y="1843083"/>
              <a:ext cx="681857" cy="435310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736C9BF-77FC-4970-9CC1-BA1E9EAB4F33}"/>
              </a:ext>
            </a:extLst>
          </p:cNvPr>
          <p:cNvSpPr txBox="1"/>
          <p:nvPr/>
        </p:nvSpPr>
        <p:spPr>
          <a:xfrm>
            <a:off x="8100177" y="4307330"/>
            <a:ext cx="2221139" cy="691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오른편에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floating banner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띄워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주문정보를 확인할 수 있도록 함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C0AE893-4999-40B1-9429-5E72AFB726DD}"/>
              </a:ext>
            </a:extLst>
          </p:cNvPr>
          <p:cNvSpPr/>
          <p:nvPr/>
        </p:nvSpPr>
        <p:spPr>
          <a:xfrm>
            <a:off x="4489758" y="2857807"/>
            <a:ext cx="2097247" cy="29806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2CAEF49F-1EDB-4166-B91E-8A400C70A0D1}"/>
              </a:ext>
            </a:extLst>
          </p:cNvPr>
          <p:cNvCxnSpPr>
            <a:cxnSpLocks/>
          </p:cNvCxnSpPr>
          <p:nvPr/>
        </p:nvCxnSpPr>
        <p:spPr>
          <a:xfrm>
            <a:off x="6595395" y="4348111"/>
            <a:ext cx="745174" cy="27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7FE20AB-756C-4A39-A430-3946A85E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28" y="4915949"/>
            <a:ext cx="3347514" cy="15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48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상세 주문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31BD4D7-2D76-43D6-91B8-1D506AD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7" y="2014902"/>
            <a:ext cx="4714341" cy="25492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2054988-DF0A-40A3-88CF-FC11C415E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70" y="1552979"/>
            <a:ext cx="4976813" cy="48495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BC5B206-6FCC-4D8E-A455-31EECB178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611" y="4970840"/>
            <a:ext cx="2389597" cy="124722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EEE16A5-225F-4DFF-A23E-A3F9F08FBC2C}"/>
              </a:ext>
            </a:extLst>
          </p:cNvPr>
          <p:cNvGrpSpPr/>
          <p:nvPr/>
        </p:nvGrpSpPr>
        <p:grpSpPr>
          <a:xfrm>
            <a:off x="598866" y="1428393"/>
            <a:ext cx="3939578" cy="514854"/>
            <a:chOff x="7880132" y="1877477"/>
            <a:chExt cx="3288608" cy="1148373"/>
          </a:xfrm>
        </p:grpSpPr>
        <p:sp>
          <p:nvSpPr>
            <p:cNvPr id="16" name="대각선 방향의 모서리가 둥근 사각형 22">
              <a:extLst>
                <a:ext uri="{FF2B5EF4-FFF2-40B4-BE49-F238E27FC236}">
                  <a16:creationId xmlns:a16="http://schemas.microsoft.com/office/drawing/2014/main" xmlns="" id="{E65CB0BB-CA69-466E-AF16-2311820138EB}"/>
                </a:ext>
              </a:extLst>
            </p:cNvPr>
            <p:cNvSpPr/>
            <p:nvPr/>
          </p:nvSpPr>
          <p:spPr>
            <a:xfrm flipH="1">
              <a:off x="7880133" y="1882901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대각선 줄무늬 16">
              <a:extLst>
                <a:ext uri="{FF2B5EF4-FFF2-40B4-BE49-F238E27FC236}">
                  <a16:creationId xmlns:a16="http://schemas.microsoft.com/office/drawing/2014/main" xmlns="" id="{C38A60EB-82F9-4089-A2AF-25A22F3A788E}"/>
                </a:ext>
              </a:extLst>
            </p:cNvPr>
            <p:cNvSpPr/>
            <p:nvPr/>
          </p:nvSpPr>
          <p:spPr>
            <a:xfrm>
              <a:off x="7880132" y="1877477"/>
              <a:ext cx="602384" cy="61526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591CD1D-2B4D-4BEE-AFD9-A104B8F5660C}"/>
              </a:ext>
            </a:extLst>
          </p:cNvPr>
          <p:cNvSpPr/>
          <p:nvPr/>
        </p:nvSpPr>
        <p:spPr>
          <a:xfrm>
            <a:off x="790152" y="1552979"/>
            <a:ext cx="3748292" cy="27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세트메뉴 가능한 메뉴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 커스텀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메뉴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샌드위치인 메뉴 구별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0578F18E-2315-4825-BE77-2B11A7469585}"/>
              </a:ext>
            </a:extLst>
          </p:cNvPr>
          <p:cNvCxnSpPr/>
          <p:nvPr/>
        </p:nvCxnSpPr>
        <p:spPr>
          <a:xfrm>
            <a:off x="5461233" y="3070371"/>
            <a:ext cx="634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DFED18C-D606-497B-9DF6-C5355B2FFF95}"/>
              </a:ext>
            </a:extLst>
          </p:cNvPr>
          <p:cNvCxnSpPr/>
          <p:nvPr/>
        </p:nvCxnSpPr>
        <p:spPr>
          <a:xfrm flipH="1">
            <a:off x="5511567" y="5729681"/>
            <a:ext cx="687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13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상세 주문 페이지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E6C466DE-5490-46EA-B898-C1E88866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21" y="1838207"/>
            <a:ext cx="5929941" cy="411844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8E047B1-3124-4856-B42B-3982A2650CCA}"/>
              </a:ext>
            </a:extLst>
          </p:cNvPr>
          <p:cNvSpPr/>
          <p:nvPr/>
        </p:nvSpPr>
        <p:spPr>
          <a:xfrm>
            <a:off x="1100033" y="4001550"/>
            <a:ext cx="779101" cy="796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A2C69DE3-2B51-44D0-9D7D-78E0B6839275}"/>
              </a:ext>
            </a:extLst>
          </p:cNvPr>
          <p:cNvGrpSpPr/>
          <p:nvPr/>
        </p:nvGrpSpPr>
        <p:grpSpPr>
          <a:xfrm>
            <a:off x="7743037" y="4756558"/>
            <a:ext cx="3992387" cy="1200093"/>
            <a:chOff x="7927506" y="1843083"/>
            <a:chExt cx="3311673" cy="1159005"/>
          </a:xfrm>
        </p:grpSpPr>
        <p:sp>
          <p:nvSpPr>
            <p:cNvPr id="29" name="대각선 방향의 모서리가 둥근 사각형 22">
              <a:extLst>
                <a:ext uri="{FF2B5EF4-FFF2-40B4-BE49-F238E27FC236}">
                  <a16:creationId xmlns:a16="http://schemas.microsoft.com/office/drawing/2014/main" xmlns="" id="{C08966C5-2345-4084-90F9-24E5214C4FE8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xmlns="" id="{E8B38451-1C3D-4BFF-B650-336A9D6374CA}"/>
                </a:ext>
              </a:extLst>
            </p:cNvPr>
            <p:cNvSpPr/>
            <p:nvPr/>
          </p:nvSpPr>
          <p:spPr>
            <a:xfrm>
              <a:off x="7927506" y="1843083"/>
              <a:ext cx="681857" cy="435310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09250991-CDE7-4887-8C30-F4F6988D307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79134" y="4400027"/>
            <a:ext cx="5780015" cy="55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E34F5B8-28D3-4122-B763-CFCFB62A203E}"/>
              </a:ext>
            </a:extLst>
          </p:cNvPr>
          <p:cNvSpPr txBox="1"/>
          <p:nvPr/>
        </p:nvSpPr>
        <p:spPr>
          <a:xfrm>
            <a:off x="7944414" y="5045273"/>
            <a:ext cx="3827203" cy="691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 품절 처리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ingreSoldout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테이블에서 해당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storeNum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품절인 재료 리스트 가져오기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 품절인 경우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품절 띄우기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], [input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못하게 하기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99B8EC90-AAE5-4AC2-A578-C38347F0378D}"/>
              </a:ext>
            </a:extLst>
          </p:cNvPr>
          <p:cNvSpPr/>
          <p:nvPr/>
        </p:nvSpPr>
        <p:spPr>
          <a:xfrm>
            <a:off x="940642" y="2189527"/>
            <a:ext cx="1300294" cy="5578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655EDE84-E704-4CEA-9989-3DF44D2F60CC}"/>
              </a:ext>
            </a:extLst>
          </p:cNvPr>
          <p:cNvSpPr/>
          <p:nvPr/>
        </p:nvSpPr>
        <p:spPr>
          <a:xfrm>
            <a:off x="1879134" y="3255470"/>
            <a:ext cx="847288" cy="85513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56A47CA0-DEB8-4090-BD9E-3B0851ABF9B1}"/>
              </a:ext>
            </a:extLst>
          </p:cNvPr>
          <p:cNvSpPr/>
          <p:nvPr/>
        </p:nvSpPr>
        <p:spPr>
          <a:xfrm>
            <a:off x="958391" y="5374167"/>
            <a:ext cx="1300294" cy="5578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2533D55F-3E9C-47E1-B8DA-264498873580}"/>
              </a:ext>
            </a:extLst>
          </p:cNvPr>
          <p:cNvCxnSpPr/>
          <p:nvPr/>
        </p:nvCxnSpPr>
        <p:spPr>
          <a:xfrm flipV="1">
            <a:off x="2240936" y="2390862"/>
            <a:ext cx="2876349" cy="7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CD112E05-715B-4131-8771-59D630B95C55}"/>
              </a:ext>
            </a:extLst>
          </p:cNvPr>
          <p:cNvCxnSpPr>
            <a:cxnSpLocks/>
          </p:cNvCxnSpPr>
          <p:nvPr/>
        </p:nvCxnSpPr>
        <p:spPr>
          <a:xfrm flipV="1">
            <a:off x="2726422" y="2703830"/>
            <a:ext cx="2449586" cy="1065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4294EE5A-5D38-4955-B0A1-BFF98C4F84DC}"/>
              </a:ext>
            </a:extLst>
          </p:cNvPr>
          <p:cNvCxnSpPr>
            <a:stCxn id="36" idx="6"/>
          </p:cNvCxnSpPr>
          <p:nvPr/>
        </p:nvCxnSpPr>
        <p:spPr>
          <a:xfrm flipV="1">
            <a:off x="2258685" y="2839197"/>
            <a:ext cx="2917323" cy="281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17CF7ABE-0309-4011-BBAA-16013D7AF6DE}"/>
              </a:ext>
            </a:extLst>
          </p:cNvPr>
          <p:cNvGrpSpPr/>
          <p:nvPr/>
        </p:nvGrpSpPr>
        <p:grpSpPr>
          <a:xfrm>
            <a:off x="7601649" y="2672570"/>
            <a:ext cx="3077533" cy="557861"/>
            <a:chOff x="7932544" y="1820794"/>
            <a:chExt cx="3306635" cy="1181294"/>
          </a:xfrm>
        </p:grpSpPr>
        <p:sp>
          <p:nvSpPr>
            <p:cNvPr id="45" name="대각선 방향의 모서리가 둥근 사각형 22">
              <a:extLst>
                <a:ext uri="{FF2B5EF4-FFF2-40B4-BE49-F238E27FC236}">
                  <a16:creationId xmlns:a16="http://schemas.microsoft.com/office/drawing/2014/main" xmlns="" id="{2C10798F-CE08-402A-9615-A2F1C8FE7693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대각선 줄무늬 45">
              <a:extLst>
                <a:ext uri="{FF2B5EF4-FFF2-40B4-BE49-F238E27FC236}">
                  <a16:creationId xmlns:a16="http://schemas.microsoft.com/office/drawing/2014/main" xmlns="" id="{CE87257F-9EBA-47AE-920D-DE2532A31CFF}"/>
                </a:ext>
              </a:extLst>
            </p:cNvPr>
            <p:cNvSpPr/>
            <p:nvPr/>
          </p:nvSpPr>
          <p:spPr>
            <a:xfrm>
              <a:off x="7932544" y="1820794"/>
              <a:ext cx="658789" cy="732886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F99EDD0-2FAF-48EE-B555-400C903CB1BE}"/>
              </a:ext>
            </a:extLst>
          </p:cNvPr>
          <p:cNvSpPr txBox="1"/>
          <p:nvPr/>
        </p:nvSpPr>
        <p:spPr>
          <a:xfrm>
            <a:off x="7855556" y="2814506"/>
            <a:ext cx="2936148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재료를 선택하면 우측 배너에 바로 반영되어 나타난다  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7AA51FA8-255F-4EB9-AEA4-E1B4FFE4E3DE}"/>
              </a:ext>
            </a:extLst>
          </p:cNvPr>
          <p:cNvCxnSpPr/>
          <p:nvPr/>
        </p:nvCxnSpPr>
        <p:spPr>
          <a:xfrm>
            <a:off x="6828639" y="2818882"/>
            <a:ext cx="704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697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상세 주문 페이지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8BD9C714-3517-47E3-8389-6D871456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4" y="1485868"/>
            <a:ext cx="5413617" cy="42522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90D0A23-3B96-4763-9B91-C3C9D59C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845" y="1485869"/>
            <a:ext cx="5038021" cy="425097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EB7776BC-8C35-4C01-8ACA-68724D22A883}"/>
              </a:ext>
            </a:extLst>
          </p:cNvPr>
          <p:cNvGrpSpPr/>
          <p:nvPr/>
        </p:nvGrpSpPr>
        <p:grpSpPr>
          <a:xfrm>
            <a:off x="580523" y="5835563"/>
            <a:ext cx="2196233" cy="595295"/>
            <a:chOff x="7932544" y="1820794"/>
            <a:chExt cx="3306635" cy="1181294"/>
          </a:xfrm>
        </p:grpSpPr>
        <p:sp>
          <p:nvSpPr>
            <p:cNvPr id="12" name="대각선 방향의 모서리가 둥근 사각형 22">
              <a:extLst>
                <a:ext uri="{FF2B5EF4-FFF2-40B4-BE49-F238E27FC236}">
                  <a16:creationId xmlns:a16="http://schemas.microsoft.com/office/drawing/2014/main" xmlns="" id="{CC46830D-CB94-4F73-A5B6-4B65B353FA95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대각선 줄무늬 12">
              <a:extLst>
                <a:ext uri="{FF2B5EF4-FFF2-40B4-BE49-F238E27FC236}">
                  <a16:creationId xmlns:a16="http://schemas.microsoft.com/office/drawing/2014/main" xmlns="" id="{F5182D5D-94C5-463A-98A1-F1ACFDFDD5DD}"/>
                </a:ext>
              </a:extLst>
            </p:cNvPr>
            <p:cNvSpPr/>
            <p:nvPr/>
          </p:nvSpPr>
          <p:spPr>
            <a:xfrm>
              <a:off x="7932544" y="1820794"/>
              <a:ext cx="658789" cy="732886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E68E15-B3E5-4DAB-A801-26D4F56F53AA}"/>
              </a:ext>
            </a:extLst>
          </p:cNvPr>
          <p:cNvSpPr txBox="1"/>
          <p:nvPr/>
        </p:nvSpPr>
        <p:spPr>
          <a:xfrm>
            <a:off x="788806" y="5998588"/>
            <a:ext cx="2634464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치즈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 야채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추가재료 선택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64E8882-030C-435F-B2F8-B1AEF493049C}"/>
              </a:ext>
            </a:extLst>
          </p:cNvPr>
          <p:cNvGrpSpPr/>
          <p:nvPr/>
        </p:nvGrpSpPr>
        <p:grpSpPr>
          <a:xfrm>
            <a:off x="6581845" y="5835563"/>
            <a:ext cx="3214259" cy="595295"/>
            <a:chOff x="7932544" y="1820794"/>
            <a:chExt cx="3306635" cy="1181294"/>
          </a:xfrm>
        </p:grpSpPr>
        <p:sp>
          <p:nvSpPr>
            <p:cNvPr id="17" name="대각선 방향의 모서리가 둥근 사각형 22">
              <a:extLst>
                <a:ext uri="{FF2B5EF4-FFF2-40B4-BE49-F238E27FC236}">
                  <a16:creationId xmlns:a16="http://schemas.microsoft.com/office/drawing/2014/main" xmlns="" id="{5FFA32F9-2787-42DA-9886-F10449907869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대각선 줄무늬 17">
              <a:extLst>
                <a:ext uri="{FF2B5EF4-FFF2-40B4-BE49-F238E27FC236}">
                  <a16:creationId xmlns:a16="http://schemas.microsoft.com/office/drawing/2014/main" xmlns="" id="{2ADB9E37-0C33-416E-B091-88FF037B7AAB}"/>
                </a:ext>
              </a:extLst>
            </p:cNvPr>
            <p:cNvSpPr/>
            <p:nvPr/>
          </p:nvSpPr>
          <p:spPr>
            <a:xfrm>
              <a:off x="7932544" y="1820794"/>
              <a:ext cx="658789" cy="732886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77C8E40-4D0E-45A2-B4B3-D06604207D57}"/>
              </a:ext>
            </a:extLst>
          </p:cNvPr>
          <p:cNvSpPr txBox="1"/>
          <p:nvPr/>
        </p:nvSpPr>
        <p:spPr>
          <a:xfrm>
            <a:off x="6733970" y="5998588"/>
            <a:ext cx="3214259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세트 구성 선택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-&gt;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세트 구성 및 가격 변경이 배너에 반영된다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35A6D60-6F7A-4D66-80C4-B78153CAEB41}"/>
              </a:ext>
            </a:extLst>
          </p:cNvPr>
          <p:cNvSpPr/>
          <p:nvPr/>
        </p:nvSpPr>
        <p:spPr>
          <a:xfrm>
            <a:off x="10006952" y="2818701"/>
            <a:ext cx="1543574" cy="456661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188A20F-0870-4DF0-858E-35EAC63542E1}"/>
              </a:ext>
            </a:extLst>
          </p:cNvPr>
          <p:cNvSpPr/>
          <p:nvPr/>
        </p:nvSpPr>
        <p:spPr>
          <a:xfrm>
            <a:off x="10006952" y="3572154"/>
            <a:ext cx="1133628" cy="261616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9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71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목차 </a:t>
            </a:r>
            <a:r>
              <a:rPr lang="en-US" altLang="ko-KR" sz="3200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sz="3200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구현 사항</a:t>
            </a:r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xmlns="" id="{026BE89F-2490-4F55-9F1C-A14E7A7AB54F}"/>
              </a:ext>
            </a:extLst>
          </p:cNvPr>
          <p:cNvSpPr/>
          <p:nvPr/>
        </p:nvSpPr>
        <p:spPr>
          <a:xfrm rot="2700000">
            <a:off x="2931406" y="1825349"/>
            <a:ext cx="2699657" cy="4172468"/>
          </a:xfrm>
          <a:custGeom>
            <a:avLst/>
            <a:gdLst>
              <a:gd name="connsiteX0" fmla="*/ 846002 w 2699657"/>
              <a:gd name="connsiteY0" fmla="*/ 164731 h 4172468"/>
              <a:gd name="connsiteX1" fmla="*/ 1641396 w 2699657"/>
              <a:gd name="connsiteY1" fmla="*/ 164731 h 4172468"/>
              <a:gd name="connsiteX2" fmla="*/ 1641396 w 2699657"/>
              <a:gd name="connsiteY2" fmla="*/ 960126 h 4172468"/>
              <a:gd name="connsiteX3" fmla="*/ 1553167 w 2699657"/>
              <a:gd name="connsiteY3" fmla="*/ 1032196 h 4172468"/>
              <a:gd name="connsiteX4" fmla="*/ 1488186 w 2699657"/>
              <a:gd name="connsiteY4" fmla="*/ 1066391 h 4172468"/>
              <a:gd name="connsiteX5" fmla="*/ 1488186 w 2699657"/>
              <a:gd name="connsiteY5" fmla="*/ 1071417 h 4172468"/>
              <a:gd name="connsiteX6" fmla="*/ 1467884 w 2699657"/>
              <a:gd name="connsiteY6" fmla="*/ 1078108 h 4172468"/>
              <a:gd name="connsiteX7" fmla="*/ 1339451 w 2699657"/>
              <a:gd name="connsiteY7" fmla="*/ 1279380 h 4172468"/>
              <a:gd name="connsiteX8" fmla="*/ 1474802 w 2699657"/>
              <a:gd name="connsiteY8" fmla="*/ 1476066 h 4172468"/>
              <a:gd name="connsiteX9" fmla="*/ 1488186 w 2699657"/>
              <a:gd name="connsiteY9" fmla="*/ 1479967 h 4172468"/>
              <a:gd name="connsiteX10" fmla="*/ 1488186 w 2699657"/>
              <a:gd name="connsiteY10" fmla="*/ 1480282 h 4172468"/>
              <a:gd name="connsiteX11" fmla="*/ 1490326 w 2699657"/>
              <a:gd name="connsiteY11" fmla="*/ 1480591 h 4172468"/>
              <a:gd name="connsiteX12" fmla="*/ 1515557 w 2699657"/>
              <a:gd name="connsiteY12" fmla="*/ 1487944 h 4172468"/>
              <a:gd name="connsiteX13" fmla="*/ 1559154 w 2699657"/>
              <a:gd name="connsiteY13" fmla="*/ 1491575 h 4172468"/>
              <a:gd name="connsiteX14" fmla="*/ 1565659 w 2699657"/>
              <a:gd name="connsiteY14" fmla="*/ 1491462 h 4172468"/>
              <a:gd name="connsiteX15" fmla="*/ 1607638 w 2699657"/>
              <a:gd name="connsiteY15" fmla="*/ 1497520 h 4172468"/>
              <a:gd name="connsiteX16" fmla="*/ 2304302 w 2699657"/>
              <a:gd name="connsiteY16" fmla="*/ 1868166 h 4172468"/>
              <a:gd name="connsiteX17" fmla="*/ 2304302 w 2699657"/>
              <a:gd name="connsiteY17" fmla="*/ 3777112 h 4172468"/>
              <a:gd name="connsiteX18" fmla="*/ 395355 w 2699657"/>
              <a:gd name="connsiteY18" fmla="*/ 3777112 h 4172468"/>
              <a:gd name="connsiteX19" fmla="*/ 395355 w 2699657"/>
              <a:gd name="connsiteY19" fmla="*/ 1868166 h 4172468"/>
              <a:gd name="connsiteX20" fmla="*/ 965514 w 2699657"/>
              <a:gd name="connsiteY20" fmla="*/ 1528407 h 4172468"/>
              <a:gd name="connsiteX21" fmla="*/ 1019395 w 2699657"/>
              <a:gd name="connsiteY21" fmla="*/ 1515252 h 4172468"/>
              <a:gd name="connsiteX22" fmla="*/ 1019395 w 2699657"/>
              <a:gd name="connsiteY22" fmla="*/ 1508180 h 4172468"/>
              <a:gd name="connsiteX23" fmla="*/ 1027106 w 2699657"/>
              <a:gd name="connsiteY23" fmla="*/ 1507099 h 4172468"/>
              <a:gd name="connsiteX24" fmla="*/ 1210981 w 2699657"/>
              <a:gd name="connsiteY24" fmla="*/ 1263200 h 4172468"/>
              <a:gd name="connsiteX25" fmla="*/ 1052695 w 2699657"/>
              <a:gd name="connsiteY25" fmla="*/ 1084451 h 4172468"/>
              <a:gd name="connsiteX26" fmla="*/ 1019395 w 2699657"/>
              <a:gd name="connsiteY26" fmla="*/ 1082457 h 4172468"/>
              <a:gd name="connsiteX27" fmla="*/ 1019395 w 2699657"/>
              <a:gd name="connsiteY27" fmla="*/ 1077012 h 4172468"/>
              <a:gd name="connsiteX28" fmla="*/ 934231 w 2699657"/>
              <a:gd name="connsiteY28" fmla="*/ 1032196 h 4172468"/>
              <a:gd name="connsiteX29" fmla="*/ 846002 w 2699657"/>
              <a:gd name="connsiteY29" fmla="*/ 960126 h 4172468"/>
              <a:gd name="connsiteX30" fmla="*/ 846002 w 2699657"/>
              <a:gd name="connsiteY30" fmla="*/ 164731 h 4172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99657" h="4172468">
                <a:moveTo>
                  <a:pt x="846002" y="164731"/>
                </a:moveTo>
                <a:cubicBezTo>
                  <a:pt x="1065644" y="-54911"/>
                  <a:pt x="1421754" y="-54911"/>
                  <a:pt x="1641396" y="164731"/>
                </a:cubicBezTo>
                <a:cubicBezTo>
                  <a:pt x="1861039" y="384374"/>
                  <a:pt x="1861039" y="740484"/>
                  <a:pt x="1641396" y="960126"/>
                </a:cubicBezTo>
                <a:cubicBezTo>
                  <a:pt x="1613941" y="987581"/>
                  <a:pt x="1584353" y="1011605"/>
                  <a:pt x="1553167" y="1032196"/>
                </a:cubicBezTo>
                <a:lnTo>
                  <a:pt x="1488186" y="1066391"/>
                </a:lnTo>
                <a:lnTo>
                  <a:pt x="1488186" y="1071417"/>
                </a:lnTo>
                <a:lnTo>
                  <a:pt x="1467884" y="1078108"/>
                </a:lnTo>
                <a:cubicBezTo>
                  <a:pt x="1390946" y="1112238"/>
                  <a:pt x="1337896" y="1189931"/>
                  <a:pt x="1339451" y="1279380"/>
                </a:cubicBezTo>
                <a:cubicBezTo>
                  <a:pt x="1341006" y="1368829"/>
                  <a:pt x="1396725" y="1444630"/>
                  <a:pt x="1474802" y="1476066"/>
                </a:cubicBezTo>
                <a:lnTo>
                  <a:pt x="1488186" y="1479967"/>
                </a:lnTo>
                <a:lnTo>
                  <a:pt x="1488186" y="1480282"/>
                </a:lnTo>
                <a:lnTo>
                  <a:pt x="1490326" y="1480591"/>
                </a:lnTo>
                <a:lnTo>
                  <a:pt x="1515557" y="1487944"/>
                </a:lnTo>
                <a:cubicBezTo>
                  <a:pt x="1529664" y="1490577"/>
                  <a:pt x="1544246" y="1491834"/>
                  <a:pt x="1559154" y="1491575"/>
                </a:cubicBezTo>
                <a:lnTo>
                  <a:pt x="1565659" y="1491462"/>
                </a:lnTo>
                <a:lnTo>
                  <a:pt x="1607638" y="1497520"/>
                </a:lnTo>
                <a:cubicBezTo>
                  <a:pt x="1862888" y="1546939"/>
                  <a:pt x="2106624" y="1670488"/>
                  <a:pt x="2304302" y="1868166"/>
                </a:cubicBezTo>
                <a:cubicBezTo>
                  <a:pt x="2831443" y="2395307"/>
                  <a:pt x="2831443" y="3249971"/>
                  <a:pt x="2304302" y="3777112"/>
                </a:cubicBezTo>
                <a:cubicBezTo>
                  <a:pt x="1777161" y="4304254"/>
                  <a:pt x="922496" y="4304254"/>
                  <a:pt x="395355" y="3777112"/>
                </a:cubicBezTo>
                <a:cubicBezTo>
                  <a:pt x="-131786" y="3249971"/>
                  <a:pt x="-131786" y="2395307"/>
                  <a:pt x="395355" y="1868166"/>
                </a:cubicBezTo>
                <a:cubicBezTo>
                  <a:pt x="560087" y="1703434"/>
                  <a:pt x="756803" y="1590181"/>
                  <a:pt x="965514" y="1528407"/>
                </a:cubicBezTo>
                <a:lnTo>
                  <a:pt x="1019395" y="1515252"/>
                </a:lnTo>
                <a:lnTo>
                  <a:pt x="1019395" y="1508180"/>
                </a:lnTo>
                <a:lnTo>
                  <a:pt x="1027106" y="1507099"/>
                </a:lnTo>
                <a:cubicBezTo>
                  <a:pt x="1145232" y="1490523"/>
                  <a:pt x="1227556" y="1381327"/>
                  <a:pt x="1210981" y="1263200"/>
                </a:cubicBezTo>
                <a:cubicBezTo>
                  <a:pt x="1198549" y="1174605"/>
                  <a:pt x="1134019" y="1106149"/>
                  <a:pt x="1052695" y="1084451"/>
                </a:cubicBezTo>
                <a:lnTo>
                  <a:pt x="1019395" y="1082457"/>
                </a:lnTo>
                <a:lnTo>
                  <a:pt x="1019395" y="1077012"/>
                </a:lnTo>
                <a:lnTo>
                  <a:pt x="934231" y="1032196"/>
                </a:lnTo>
                <a:cubicBezTo>
                  <a:pt x="903044" y="1011605"/>
                  <a:pt x="873457" y="987582"/>
                  <a:pt x="846002" y="960126"/>
                </a:cubicBezTo>
                <a:cubicBezTo>
                  <a:pt x="626359" y="740484"/>
                  <a:pt x="626359" y="384374"/>
                  <a:pt x="846002" y="164731"/>
                </a:cubicBezTo>
                <a:close/>
              </a:path>
            </a:pathLst>
          </a:custGeom>
          <a:solidFill>
            <a:srgbClr val="FFF8E1"/>
          </a:solidFill>
          <a:ln>
            <a:solidFill>
              <a:schemeClr val="bg1"/>
            </a:solidFill>
          </a:ln>
          <a:effectLst>
            <a:innerShdw blurRad="482600" dist="50800" dir="18900000">
              <a:schemeClr val="accent4">
                <a:lumMod val="50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A39FACFF-E614-43A4-8142-3D6F72B24F8F}"/>
              </a:ext>
            </a:extLst>
          </p:cNvPr>
          <p:cNvSpPr/>
          <p:nvPr/>
        </p:nvSpPr>
        <p:spPr>
          <a:xfrm>
            <a:off x="2643848" y="3927647"/>
            <a:ext cx="220433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관리자 페이지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본사와 가맹점을 위한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관리자 계정 페이지</a:t>
            </a:r>
            <a:endParaRPr lang="ko-KR" altLang="en-US" sz="800" dirty="0"/>
          </a:p>
        </p:txBody>
      </p:sp>
      <p:sp>
        <p:nvSpPr>
          <p:cNvPr id="88" name="원호 87"/>
          <p:cNvSpPr/>
          <p:nvPr/>
        </p:nvSpPr>
        <p:spPr>
          <a:xfrm>
            <a:off x="2272143" y="2967771"/>
            <a:ext cx="2938255" cy="2938255"/>
          </a:xfrm>
          <a:prstGeom prst="arc">
            <a:avLst>
              <a:gd name="adj1" fmla="val 19269595"/>
              <a:gd name="adj2" fmla="val 13522672"/>
            </a:avLst>
          </a:prstGeom>
          <a:ln w="73025" cap="rnd">
            <a:solidFill>
              <a:srgbClr val="00922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black"/>
              </a:solidFill>
            </a:endParaRPr>
          </a:p>
        </p:txBody>
      </p:sp>
      <p:sp>
        <p:nvSpPr>
          <p:cNvPr id="89" name="사각형: 둥근 모서리 31">
            <a:extLst>
              <a:ext uri="{FF2B5EF4-FFF2-40B4-BE49-F238E27FC236}">
                <a16:creationId xmlns:a16="http://schemas.microsoft.com/office/drawing/2014/main" xmlns="" id="{2C1EBCFA-8BB7-4B0E-BF02-F7F3556A0762}"/>
              </a:ext>
            </a:extLst>
          </p:cNvPr>
          <p:cNvSpPr/>
          <p:nvPr/>
        </p:nvSpPr>
        <p:spPr>
          <a:xfrm>
            <a:off x="1842335" y="2991422"/>
            <a:ext cx="1066389" cy="262926"/>
          </a:xfrm>
          <a:prstGeom prst="roundRect">
            <a:avLst>
              <a:gd name="adj" fmla="val 50000"/>
            </a:avLst>
          </a:prstGeom>
          <a:solidFill>
            <a:srgbClr val="00922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관리자 모드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0" name="원호 89"/>
          <p:cNvSpPr/>
          <p:nvPr/>
        </p:nvSpPr>
        <p:spPr>
          <a:xfrm>
            <a:off x="4823827" y="2312292"/>
            <a:ext cx="896967" cy="896967"/>
          </a:xfrm>
          <a:prstGeom prst="arc">
            <a:avLst>
              <a:gd name="adj1" fmla="val 2556862"/>
              <a:gd name="adj2" fmla="val 15951877"/>
            </a:avLst>
          </a:prstGeom>
          <a:ln w="50800" cap="rnd">
            <a:solidFill>
              <a:srgbClr val="00922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black"/>
              </a:solidFill>
            </a:endParaRPr>
          </a:p>
        </p:txBody>
      </p:sp>
      <p:sp>
        <p:nvSpPr>
          <p:cNvPr id="91" name="사각형: 둥근 모서리 31">
            <a:extLst>
              <a:ext uri="{FF2B5EF4-FFF2-40B4-BE49-F238E27FC236}">
                <a16:creationId xmlns:a16="http://schemas.microsoft.com/office/drawing/2014/main" xmlns="" id="{2C1EBCFA-8BB7-4B0E-BF02-F7F3556A0762}"/>
              </a:ext>
            </a:extLst>
          </p:cNvPr>
          <p:cNvSpPr/>
          <p:nvPr/>
        </p:nvSpPr>
        <p:spPr>
          <a:xfrm>
            <a:off x="5024970" y="2476464"/>
            <a:ext cx="546509" cy="262926"/>
          </a:xfrm>
          <a:prstGeom prst="roundRect">
            <a:avLst>
              <a:gd name="adj" fmla="val 50000"/>
            </a:avLst>
          </a:prstGeom>
          <a:solidFill>
            <a:srgbClr val="00922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본사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 flipH="1">
            <a:off x="5791710" y="2312292"/>
            <a:ext cx="4515898" cy="3593734"/>
            <a:chOff x="2641283" y="2464692"/>
            <a:chExt cx="4515898" cy="3593734"/>
          </a:xfrm>
        </p:grpSpPr>
        <p:sp>
          <p:nvSpPr>
            <p:cNvPr id="101" name="자유형 100">
              <a:extLst>
                <a:ext uri="{FF2B5EF4-FFF2-40B4-BE49-F238E27FC236}">
                  <a16:creationId xmlns:a16="http://schemas.microsoft.com/office/drawing/2014/main" xmlns="" id="{026BE89F-2490-4F55-9F1C-A14E7A7AB54F}"/>
                </a:ext>
              </a:extLst>
            </p:cNvPr>
            <p:cNvSpPr/>
            <p:nvPr/>
          </p:nvSpPr>
          <p:spPr>
            <a:xfrm rot="2700000">
              <a:off x="3721118" y="1977749"/>
              <a:ext cx="2699657" cy="4172468"/>
            </a:xfrm>
            <a:custGeom>
              <a:avLst/>
              <a:gdLst>
                <a:gd name="connsiteX0" fmla="*/ 846002 w 2699657"/>
                <a:gd name="connsiteY0" fmla="*/ 164731 h 4172468"/>
                <a:gd name="connsiteX1" fmla="*/ 1641396 w 2699657"/>
                <a:gd name="connsiteY1" fmla="*/ 164731 h 4172468"/>
                <a:gd name="connsiteX2" fmla="*/ 1641396 w 2699657"/>
                <a:gd name="connsiteY2" fmla="*/ 960126 h 4172468"/>
                <a:gd name="connsiteX3" fmla="*/ 1553167 w 2699657"/>
                <a:gd name="connsiteY3" fmla="*/ 1032196 h 4172468"/>
                <a:gd name="connsiteX4" fmla="*/ 1488186 w 2699657"/>
                <a:gd name="connsiteY4" fmla="*/ 1066391 h 4172468"/>
                <a:gd name="connsiteX5" fmla="*/ 1488186 w 2699657"/>
                <a:gd name="connsiteY5" fmla="*/ 1071417 h 4172468"/>
                <a:gd name="connsiteX6" fmla="*/ 1467884 w 2699657"/>
                <a:gd name="connsiteY6" fmla="*/ 1078108 h 4172468"/>
                <a:gd name="connsiteX7" fmla="*/ 1339451 w 2699657"/>
                <a:gd name="connsiteY7" fmla="*/ 1279380 h 4172468"/>
                <a:gd name="connsiteX8" fmla="*/ 1474802 w 2699657"/>
                <a:gd name="connsiteY8" fmla="*/ 1476066 h 4172468"/>
                <a:gd name="connsiteX9" fmla="*/ 1488186 w 2699657"/>
                <a:gd name="connsiteY9" fmla="*/ 1479967 h 4172468"/>
                <a:gd name="connsiteX10" fmla="*/ 1488186 w 2699657"/>
                <a:gd name="connsiteY10" fmla="*/ 1480282 h 4172468"/>
                <a:gd name="connsiteX11" fmla="*/ 1490326 w 2699657"/>
                <a:gd name="connsiteY11" fmla="*/ 1480591 h 4172468"/>
                <a:gd name="connsiteX12" fmla="*/ 1515557 w 2699657"/>
                <a:gd name="connsiteY12" fmla="*/ 1487944 h 4172468"/>
                <a:gd name="connsiteX13" fmla="*/ 1559154 w 2699657"/>
                <a:gd name="connsiteY13" fmla="*/ 1491575 h 4172468"/>
                <a:gd name="connsiteX14" fmla="*/ 1565659 w 2699657"/>
                <a:gd name="connsiteY14" fmla="*/ 1491462 h 4172468"/>
                <a:gd name="connsiteX15" fmla="*/ 1607638 w 2699657"/>
                <a:gd name="connsiteY15" fmla="*/ 1497520 h 4172468"/>
                <a:gd name="connsiteX16" fmla="*/ 2304302 w 2699657"/>
                <a:gd name="connsiteY16" fmla="*/ 1868166 h 4172468"/>
                <a:gd name="connsiteX17" fmla="*/ 2304302 w 2699657"/>
                <a:gd name="connsiteY17" fmla="*/ 3777112 h 4172468"/>
                <a:gd name="connsiteX18" fmla="*/ 395355 w 2699657"/>
                <a:gd name="connsiteY18" fmla="*/ 3777112 h 4172468"/>
                <a:gd name="connsiteX19" fmla="*/ 395355 w 2699657"/>
                <a:gd name="connsiteY19" fmla="*/ 1868166 h 4172468"/>
                <a:gd name="connsiteX20" fmla="*/ 965514 w 2699657"/>
                <a:gd name="connsiteY20" fmla="*/ 1528407 h 4172468"/>
                <a:gd name="connsiteX21" fmla="*/ 1019395 w 2699657"/>
                <a:gd name="connsiteY21" fmla="*/ 1515252 h 4172468"/>
                <a:gd name="connsiteX22" fmla="*/ 1019395 w 2699657"/>
                <a:gd name="connsiteY22" fmla="*/ 1508180 h 4172468"/>
                <a:gd name="connsiteX23" fmla="*/ 1027106 w 2699657"/>
                <a:gd name="connsiteY23" fmla="*/ 1507099 h 4172468"/>
                <a:gd name="connsiteX24" fmla="*/ 1210981 w 2699657"/>
                <a:gd name="connsiteY24" fmla="*/ 1263200 h 4172468"/>
                <a:gd name="connsiteX25" fmla="*/ 1052695 w 2699657"/>
                <a:gd name="connsiteY25" fmla="*/ 1084451 h 4172468"/>
                <a:gd name="connsiteX26" fmla="*/ 1019395 w 2699657"/>
                <a:gd name="connsiteY26" fmla="*/ 1082457 h 4172468"/>
                <a:gd name="connsiteX27" fmla="*/ 1019395 w 2699657"/>
                <a:gd name="connsiteY27" fmla="*/ 1077012 h 4172468"/>
                <a:gd name="connsiteX28" fmla="*/ 934231 w 2699657"/>
                <a:gd name="connsiteY28" fmla="*/ 1032196 h 4172468"/>
                <a:gd name="connsiteX29" fmla="*/ 846002 w 2699657"/>
                <a:gd name="connsiteY29" fmla="*/ 960126 h 4172468"/>
                <a:gd name="connsiteX30" fmla="*/ 846002 w 2699657"/>
                <a:gd name="connsiteY30" fmla="*/ 164731 h 417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99657" h="4172468">
                  <a:moveTo>
                    <a:pt x="846002" y="164731"/>
                  </a:moveTo>
                  <a:cubicBezTo>
                    <a:pt x="1065644" y="-54911"/>
                    <a:pt x="1421754" y="-54911"/>
                    <a:pt x="1641396" y="164731"/>
                  </a:cubicBezTo>
                  <a:cubicBezTo>
                    <a:pt x="1861039" y="384374"/>
                    <a:pt x="1861039" y="740484"/>
                    <a:pt x="1641396" y="960126"/>
                  </a:cubicBezTo>
                  <a:cubicBezTo>
                    <a:pt x="1613941" y="987581"/>
                    <a:pt x="1584353" y="1011605"/>
                    <a:pt x="1553167" y="1032196"/>
                  </a:cubicBezTo>
                  <a:lnTo>
                    <a:pt x="1488186" y="1066391"/>
                  </a:lnTo>
                  <a:lnTo>
                    <a:pt x="1488186" y="1071417"/>
                  </a:lnTo>
                  <a:lnTo>
                    <a:pt x="1467884" y="1078108"/>
                  </a:lnTo>
                  <a:cubicBezTo>
                    <a:pt x="1390946" y="1112238"/>
                    <a:pt x="1337896" y="1189931"/>
                    <a:pt x="1339451" y="1279380"/>
                  </a:cubicBezTo>
                  <a:cubicBezTo>
                    <a:pt x="1341006" y="1368829"/>
                    <a:pt x="1396725" y="1444630"/>
                    <a:pt x="1474802" y="1476066"/>
                  </a:cubicBezTo>
                  <a:lnTo>
                    <a:pt x="1488186" y="1479967"/>
                  </a:lnTo>
                  <a:lnTo>
                    <a:pt x="1488186" y="1480282"/>
                  </a:lnTo>
                  <a:lnTo>
                    <a:pt x="1490326" y="1480591"/>
                  </a:lnTo>
                  <a:lnTo>
                    <a:pt x="1515557" y="1487944"/>
                  </a:lnTo>
                  <a:cubicBezTo>
                    <a:pt x="1529664" y="1490577"/>
                    <a:pt x="1544246" y="1491834"/>
                    <a:pt x="1559154" y="1491575"/>
                  </a:cubicBezTo>
                  <a:lnTo>
                    <a:pt x="1565659" y="1491462"/>
                  </a:lnTo>
                  <a:lnTo>
                    <a:pt x="1607638" y="1497520"/>
                  </a:lnTo>
                  <a:cubicBezTo>
                    <a:pt x="1862888" y="1546939"/>
                    <a:pt x="2106624" y="1670488"/>
                    <a:pt x="2304302" y="1868166"/>
                  </a:cubicBezTo>
                  <a:cubicBezTo>
                    <a:pt x="2831443" y="2395307"/>
                    <a:pt x="2831443" y="3249971"/>
                    <a:pt x="2304302" y="3777112"/>
                  </a:cubicBezTo>
                  <a:cubicBezTo>
                    <a:pt x="1777161" y="4304254"/>
                    <a:pt x="922496" y="4304254"/>
                    <a:pt x="395355" y="3777112"/>
                  </a:cubicBezTo>
                  <a:cubicBezTo>
                    <a:pt x="-131786" y="3249971"/>
                    <a:pt x="-131786" y="2395307"/>
                    <a:pt x="395355" y="1868166"/>
                  </a:cubicBezTo>
                  <a:cubicBezTo>
                    <a:pt x="560087" y="1703434"/>
                    <a:pt x="756803" y="1590181"/>
                    <a:pt x="965514" y="1528407"/>
                  </a:cubicBezTo>
                  <a:lnTo>
                    <a:pt x="1019395" y="1515252"/>
                  </a:lnTo>
                  <a:lnTo>
                    <a:pt x="1019395" y="1508180"/>
                  </a:lnTo>
                  <a:lnTo>
                    <a:pt x="1027106" y="1507099"/>
                  </a:lnTo>
                  <a:cubicBezTo>
                    <a:pt x="1145232" y="1490523"/>
                    <a:pt x="1227556" y="1381327"/>
                    <a:pt x="1210981" y="1263200"/>
                  </a:cubicBezTo>
                  <a:cubicBezTo>
                    <a:pt x="1198549" y="1174605"/>
                    <a:pt x="1134019" y="1106149"/>
                    <a:pt x="1052695" y="1084451"/>
                  </a:cubicBezTo>
                  <a:lnTo>
                    <a:pt x="1019395" y="1082457"/>
                  </a:lnTo>
                  <a:lnTo>
                    <a:pt x="1019395" y="1077012"/>
                  </a:lnTo>
                  <a:lnTo>
                    <a:pt x="934231" y="1032196"/>
                  </a:lnTo>
                  <a:cubicBezTo>
                    <a:pt x="903044" y="1011605"/>
                    <a:pt x="873457" y="987582"/>
                    <a:pt x="846002" y="960126"/>
                  </a:cubicBezTo>
                  <a:cubicBezTo>
                    <a:pt x="626359" y="740484"/>
                    <a:pt x="626359" y="384374"/>
                    <a:pt x="846002" y="164731"/>
                  </a:cubicBezTo>
                  <a:close/>
                </a:path>
              </a:pathLst>
            </a:custGeom>
            <a:solidFill>
              <a:srgbClr val="FFF8E1"/>
            </a:solidFill>
            <a:ln>
              <a:solidFill>
                <a:schemeClr val="bg1"/>
              </a:solidFill>
            </a:ln>
            <a:effectLst>
              <a:innerShdw blurRad="482600" dist="50800" dir="18900000">
                <a:schemeClr val="accent4">
                  <a:lumMod val="50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A39FACFF-E614-43A4-8142-3D6F72B24F8F}"/>
                </a:ext>
              </a:extLst>
            </p:cNvPr>
            <p:cNvSpPr/>
            <p:nvPr/>
          </p:nvSpPr>
          <p:spPr>
            <a:xfrm>
              <a:off x="3442796" y="4080047"/>
              <a:ext cx="2204338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/>
                <a:t>사용자 페이지</a:t>
              </a:r>
              <a:endParaRPr lang="en-US" altLang="ko-KR" sz="1400" b="1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고객이 이용하는 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사용자 모드 페이지</a:t>
              </a:r>
              <a:endParaRPr lang="en-US" altLang="ko-KR" sz="1200" dirty="0"/>
            </a:p>
          </p:txBody>
        </p:sp>
        <p:sp>
          <p:nvSpPr>
            <p:cNvPr id="103" name="원호 102"/>
            <p:cNvSpPr/>
            <p:nvPr/>
          </p:nvSpPr>
          <p:spPr>
            <a:xfrm>
              <a:off x="3071091" y="3120171"/>
              <a:ext cx="2938255" cy="2938255"/>
            </a:xfrm>
            <a:prstGeom prst="arc">
              <a:avLst>
                <a:gd name="adj1" fmla="val 19269595"/>
                <a:gd name="adj2" fmla="val 13522672"/>
              </a:avLst>
            </a:prstGeom>
            <a:ln w="73025" cap="rnd">
              <a:solidFill>
                <a:schemeClr val="accent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04" name="사각형: 둥근 모서리 31">
              <a:extLst>
                <a:ext uri="{FF2B5EF4-FFF2-40B4-BE49-F238E27FC236}">
                  <a16:creationId xmlns:a16="http://schemas.microsoft.com/office/drawing/2014/main" xmlns="" id="{2C1EBCFA-8BB7-4B0E-BF02-F7F3556A0762}"/>
                </a:ext>
              </a:extLst>
            </p:cNvPr>
            <p:cNvSpPr/>
            <p:nvPr/>
          </p:nvSpPr>
          <p:spPr>
            <a:xfrm>
              <a:off x="2641283" y="3143822"/>
              <a:ext cx="1066389" cy="262926"/>
            </a:xfrm>
            <a:prstGeom prst="roundRect">
              <a:avLst>
                <a:gd name="adj" fmla="val 50000"/>
              </a:avLst>
            </a:prstGeom>
            <a:solidFill>
              <a:srgbClr val="FA8300"/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prstClr val="white"/>
                  </a:solidFill>
                </a:rPr>
                <a:t>사용자 모드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105" name="원호 104"/>
            <p:cNvSpPr/>
            <p:nvPr/>
          </p:nvSpPr>
          <p:spPr>
            <a:xfrm>
              <a:off x="5622775" y="2464692"/>
              <a:ext cx="896967" cy="896967"/>
            </a:xfrm>
            <a:prstGeom prst="arc">
              <a:avLst>
                <a:gd name="adj1" fmla="val 2556862"/>
                <a:gd name="adj2" fmla="val 15951877"/>
              </a:avLst>
            </a:prstGeom>
            <a:ln w="50800" cap="rnd">
              <a:solidFill>
                <a:schemeClr val="accent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06" name="사각형: 둥근 모서리 31">
              <a:extLst>
                <a:ext uri="{FF2B5EF4-FFF2-40B4-BE49-F238E27FC236}">
                  <a16:creationId xmlns:a16="http://schemas.microsoft.com/office/drawing/2014/main" xmlns="" id="{2C1EBCFA-8BB7-4B0E-BF02-F7F3556A0762}"/>
                </a:ext>
              </a:extLst>
            </p:cNvPr>
            <p:cNvSpPr/>
            <p:nvPr/>
          </p:nvSpPr>
          <p:spPr>
            <a:xfrm>
              <a:off x="5828164" y="2781712"/>
              <a:ext cx="546509" cy="262926"/>
            </a:xfrm>
            <a:prstGeom prst="roundRect">
              <a:avLst>
                <a:gd name="adj" fmla="val 50000"/>
              </a:avLst>
            </a:prstGeom>
            <a:solidFill>
              <a:srgbClr val="FA8300"/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prstClr val="white"/>
                  </a:solidFill>
                </a:rPr>
                <a:t>고객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사각형: 둥근 모서리 31">
            <a:extLst>
              <a:ext uri="{FF2B5EF4-FFF2-40B4-BE49-F238E27FC236}">
                <a16:creationId xmlns:a16="http://schemas.microsoft.com/office/drawing/2014/main" xmlns="" id="{2C1EBCFA-8BB7-4B0E-BF02-F7F3556A0762}"/>
              </a:ext>
            </a:extLst>
          </p:cNvPr>
          <p:cNvSpPr/>
          <p:nvPr/>
        </p:nvSpPr>
        <p:spPr>
          <a:xfrm>
            <a:off x="5024970" y="2822473"/>
            <a:ext cx="546509" cy="262926"/>
          </a:xfrm>
          <a:prstGeom prst="roundRect">
            <a:avLst>
              <a:gd name="adj" fmla="val 50000"/>
            </a:avLst>
          </a:prstGeom>
          <a:solidFill>
            <a:srgbClr val="00922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가맹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5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상세 주문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D267E66-6667-4089-B264-3CC3C591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61" y="1896731"/>
            <a:ext cx="2643188" cy="3171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C4E9EA5-2294-484A-8614-F3F0AC3E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1" y="5193458"/>
            <a:ext cx="2643188" cy="1295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5B4D5B3-6C5B-4715-BA01-91E353A3A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93" y="1457892"/>
            <a:ext cx="2486003" cy="24409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D70E66D-64A9-4C55-90E4-ED67B2CB5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507"/>
          <a:stretch/>
        </p:blipFill>
        <p:spPr>
          <a:xfrm>
            <a:off x="6797093" y="3898877"/>
            <a:ext cx="2486003" cy="28787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9B056CD3-BF49-43A8-BF3A-D9076CFA2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596" y="1457892"/>
            <a:ext cx="2174884" cy="448990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5D6A20A0-4CA4-4233-A424-B67D9486FB07}"/>
              </a:ext>
            </a:extLst>
          </p:cNvPr>
          <p:cNvGrpSpPr/>
          <p:nvPr/>
        </p:nvGrpSpPr>
        <p:grpSpPr>
          <a:xfrm>
            <a:off x="3270749" y="4387079"/>
            <a:ext cx="2042038" cy="506515"/>
            <a:chOff x="7932544" y="1820794"/>
            <a:chExt cx="3306635" cy="1181294"/>
          </a:xfrm>
        </p:grpSpPr>
        <p:sp>
          <p:nvSpPr>
            <p:cNvPr id="29" name="대각선 방향의 모서리가 둥근 사각형 22">
              <a:extLst>
                <a:ext uri="{FF2B5EF4-FFF2-40B4-BE49-F238E27FC236}">
                  <a16:creationId xmlns:a16="http://schemas.microsoft.com/office/drawing/2014/main" xmlns="" id="{43E47E78-89F3-4D1E-89E2-0E3A859AA724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xmlns="" id="{69309DCC-F335-4F53-B5BB-3CA439C9762C}"/>
                </a:ext>
              </a:extLst>
            </p:cNvPr>
            <p:cNvSpPr/>
            <p:nvPr/>
          </p:nvSpPr>
          <p:spPr>
            <a:xfrm>
              <a:off x="7932544" y="1820794"/>
              <a:ext cx="658789" cy="732886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F86D013-641A-4B02-AA76-E54833CC4393}"/>
              </a:ext>
            </a:extLst>
          </p:cNvPr>
          <p:cNvSpPr txBox="1"/>
          <p:nvPr/>
        </p:nvSpPr>
        <p:spPr>
          <a:xfrm>
            <a:off x="3485869" y="4506815"/>
            <a:ext cx="1751418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 선택 개수 제한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치즈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671B6B4B-99F6-4E29-80C9-10FF41DC57BF}"/>
              </a:ext>
            </a:extLst>
          </p:cNvPr>
          <p:cNvGrpSpPr/>
          <p:nvPr/>
        </p:nvGrpSpPr>
        <p:grpSpPr>
          <a:xfrm>
            <a:off x="3270749" y="5875044"/>
            <a:ext cx="2042038" cy="506515"/>
            <a:chOff x="7932544" y="1820794"/>
            <a:chExt cx="3306635" cy="1181294"/>
          </a:xfrm>
        </p:grpSpPr>
        <p:sp>
          <p:nvSpPr>
            <p:cNvPr id="33" name="대각선 방향의 모서리가 둥근 사각형 22">
              <a:extLst>
                <a:ext uri="{FF2B5EF4-FFF2-40B4-BE49-F238E27FC236}">
                  <a16:creationId xmlns:a16="http://schemas.microsoft.com/office/drawing/2014/main" xmlns="" id="{ABCF94B6-88FC-4B36-926D-E9B9350861E9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대각선 줄무늬 33">
              <a:extLst>
                <a:ext uri="{FF2B5EF4-FFF2-40B4-BE49-F238E27FC236}">
                  <a16:creationId xmlns:a16="http://schemas.microsoft.com/office/drawing/2014/main" xmlns="" id="{9C322D32-E585-4904-AF82-A719430792A9}"/>
                </a:ext>
              </a:extLst>
            </p:cNvPr>
            <p:cNvSpPr/>
            <p:nvPr/>
          </p:nvSpPr>
          <p:spPr>
            <a:xfrm>
              <a:off x="7932544" y="1820794"/>
              <a:ext cx="658789" cy="732886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E22B472-A336-4AAE-A805-8D7B0EC00A07}"/>
              </a:ext>
            </a:extLst>
          </p:cNvPr>
          <p:cNvSpPr txBox="1"/>
          <p:nvPr/>
        </p:nvSpPr>
        <p:spPr>
          <a:xfrm>
            <a:off x="3485869" y="5994780"/>
            <a:ext cx="1751418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세트 주문 시 쿠키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 고르기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2E9BACD9-EB53-4ED7-9217-60F78594601E}"/>
              </a:ext>
            </a:extLst>
          </p:cNvPr>
          <p:cNvGrpSpPr/>
          <p:nvPr/>
        </p:nvGrpSpPr>
        <p:grpSpPr>
          <a:xfrm>
            <a:off x="4979039" y="1457892"/>
            <a:ext cx="1751418" cy="506515"/>
            <a:chOff x="7932544" y="1820794"/>
            <a:chExt cx="3306635" cy="1181294"/>
          </a:xfrm>
        </p:grpSpPr>
        <p:sp>
          <p:nvSpPr>
            <p:cNvPr id="37" name="대각선 방향의 모서리가 둥근 사각형 22">
              <a:extLst>
                <a:ext uri="{FF2B5EF4-FFF2-40B4-BE49-F238E27FC236}">
                  <a16:creationId xmlns:a16="http://schemas.microsoft.com/office/drawing/2014/main" xmlns="" id="{62DAFF67-3005-4EF2-A8DD-0C2BB3E99F53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대각선 줄무늬 37">
              <a:extLst>
                <a:ext uri="{FF2B5EF4-FFF2-40B4-BE49-F238E27FC236}">
                  <a16:creationId xmlns:a16="http://schemas.microsoft.com/office/drawing/2014/main" xmlns="" id="{E558152F-1440-4DF1-81BF-A985DD60F627}"/>
                </a:ext>
              </a:extLst>
            </p:cNvPr>
            <p:cNvSpPr/>
            <p:nvPr/>
          </p:nvSpPr>
          <p:spPr>
            <a:xfrm>
              <a:off x="7932544" y="1820794"/>
              <a:ext cx="658789" cy="732886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3332826-DA69-4810-B778-4D5780EB34F5}"/>
              </a:ext>
            </a:extLst>
          </p:cNvPr>
          <p:cNvSpPr txBox="1"/>
          <p:nvPr/>
        </p:nvSpPr>
        <p:spPr>
          <a:xfrm>
            <a:off x="5102723" y="1573227"/>
            <a:ext cx="1751418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배너에 총 주문 금액 계산하기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대각선 방향의 모서리가 둥근 사각형 22">
            <a:extLst>
              <a:ext uri="{FF2B5EF4-FFF2-40B4-BE49-F238E27FC236}">
                <a16:creationId xmlns:a16="http://schemas.microsoft.com/office/drawing/2014/main" xmlns="" id="{31977D32-768B-440A-BB13-5EE6AD4E4184}"/>
              </a:ext>
            </a:extLst>
          </p:cNvPr>
          <p:cNvSpPr/>
          <p:nvPr/>
        </p:nvSpPr>
        <p:spPr>
          <a:xfrm flipH="1">
            <a:off x="491689" y="1299582"/>
            <a:ext cx="3185899" cy="418565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B317FB5-1F85-483C-B9CB-B9C94A135399}"/>
              </a:ext>
            </a:extLst>
          </p:cNvPr>
          <p:cNvSpPr/>
          <p:nvPr/>
        </p:nvSpPr>
        <p:spPr>
          <a:xfrm>
            <a:off x="600753" y="1234594"/>
            <a:ext cx="303362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상세 주문 페이지 </a:t>
            </a:r>
            <a:r>
              <a:rPr lang="en-US" altLang="ko-KR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283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9151C38-480D-4995-984C-2FB452C3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32" y="1519425"/>
            <a:ext cx="2850727" cy="2672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CCAC1A4-7D6C-49C6-8431-A07B6E80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32" y="4189570"/>
            <a:ext cx="2850727" cy="245451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E6922F8-07E1-4F92-9B27-7CA7A1B0F0CA}"/>
              </a:ext>
            </a:extLst>
          </p:cNvPr>
          <p:cNvGrpSpPr/>
          <p:nvPr/>
        </p:nvGrpSpPr>
        <p:grpSpPr>
          <a:xfrm>
            <a:off x="4123361" y="1519425"/>
            <a:ext cx="2730445" cy="1399944"/>
            <a:chOff x="7932544" y="1820794"/>
            <a:chExt cx="3306635" cy="1181294"/>
          </a:xfrm>
        </p:grpSpPr>
        <p:sp>
          <p:nvSpPr>
            <p:cNvPr id="16" name="대각선 방향의 모서리가 둥근 사각형 22">
              <a:extLst>
                <a:ext uri="{FF2B5EF4-FFF2-40B4-BE49-F238E27FC236}">
                  <a16:creationId xmlns:a16="http://schemas.microsoft.com/office/drawing/2014/main" xmlns="" id="{B3DE2423-7002-4325-807B-F68509CD9218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대각선 줄무늬 16">
              <a:extLst>
                <a:ext uri="{FF2B5EF4-FFF2-40B4-BE49-F238E27FC236}">
                  <a16:creationId xmlns:a16="http://schemas.microsoft.com/office/drawing/2014/main" xmlns="" id="{C93D2D06-407A-4F1C-987E-B835E446FE5B}"/>
                </a:ext>
              </a:extLst>
            </p:cNvPr>
            <p:cNvSpPr/>
            <p:nvPr/>
          </p:nvSpPr>
          <p:spPr>
            <a:xfrm>
              <a:off x="7932544" y="1820794"/>
              <a:ext cx="658789" cy="732886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5E89A12-CB66-477E-83BF-45CFBBCC14D6}"/>
              </a:ext>
            </a:extLst>
          </p:cNvPr>
          <p:cNvSpPr txBox="1"/>
          <p:nvPr/>
        </p:nvSpPr>
        <p:spPr>
          <a:xfrm>
            <a:off x="4495919" y="1770141"/>
            <a:ext cx="2346702" cy="899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버튼 눌렀을 때 검증 코드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샌드위치 빵 선택 안 했을 경우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세트 선택했는데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쿠키나 음료 선택하지 않았을 경우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0E0B9A6-A469-4219-BF58-74C81A541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769" y="1424154"/>
            <a:ext cx="3103883" cy="24275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D2E9F2C-9146-4C7C-98F1-F1B42739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769" y="4147303"/>
            <a:ext cx="3103883" cy="248964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35FA98AB-3B9D-4B62-9C71-A64D56151366}"/>
              </a:ext>
            </a:extLst>
          </p:cNvPr>
          <p:cNvGrpSpPr/>
          <p:nvPr/>
        </p:nvGrpSpPr>
        <p:grpSpPr>
          <a:xfrm>
            <a:off x="6973036" y="3485626"/>
            <a:ext cx="1225807" cy="365057"/>
            <a:chOff x="7932544" y="1859134"/>
            <a:chExt cx="3306635" cy="1142954"/>
          </a:xfrm>
        </p:grpSpPr>
        <p:sp>
          <p:nvSpPr>
            <p:cNvPr id="24" name="대각선 방향의 모서리가 둥근 사각형 22">
              <a:extLst>
                <a:ext uri="{FF2B5EF4-FFF2-40B4-BE49-F238E27FC236}">
                  <a16:creationId xmlns:a16="http://schemas.microsoft.com/office/drawing/2014/main" xmlns="" id="{07311C20-9327-4BED-9A96-3911553A145E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대각선 줄무늬 24">
              <a:extLst>
                <a:ext uri="{FF2B5EF4-FFF2-40B4-BE49-F238E27FC236}">
                  <a16:creationId xmlns:a16="http://schemas.microsoft.com/office/drawing/2014/main" xmlns="" id="{25071825-913C-4AAD-81C0-66DA494D573D}"/>
                </a:ext>
              </a:extLst>
            </p:cNvPr>
            <p:cNvSpPr/>
            <p:nvPr/>
          </p:nvSpPr>
          <p:spPr>
            <a:xfrm>
              <a:off x="7932544" y="1859134"/>
              <a:ext cx="784057" cy="69454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4139855-1FB2-43B8-B4B5-5046873BDE10}"/>
              </a:ext>
            </a:extLst>
          </p:cNvPr>
          <p:cNvSpPr txBox="1"/>
          <p:nvPr/>
        </p:nvSpPr>
        <p:spPr>
          <a:xfrm>
            <a:off x="7152433" y="3532893"/>
            <a:ext cx="1046410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배너에 값 보내기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2930FC8-B2E0-406E-B0EA-65561024C5F0}"/>
              </a:ext>
            </a:extLst>
          </p:cNvPr>
          <p:cNvGrpSpPr/>
          <p:nvPr/>
        </p:nvGrpSpPr>
        <p:grpSpPr>
          <a:xfrm>
            <a:off x="6644082" y="6258394"/>
            <a:ext cx="1571540" cy="365057"/>
            <a:chOff x="7932544" y="1859134"/>
            <a:chExt cx="3306635" cy="1142954"/>
          </a:xfrm>
        </p:grpSpPr>
        <p:sp>
          <p:nvSpPr>
            <p:cNvPr id="28" name="대각선 방향의 모서리가 둥근 사각형 22">
              <a:extLst>
                <a:ext uri="{FF2B5EF4-FFF2-40B4-BE49-F238E27FC236}">
                  <a16:creationId xmlns:a16="http://schemas.microsoft.com/office/drawing/2014/main" xmlns="" id="{C3D89776-313B-4C7E-A699-D9EE4AB378CF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대각선 줄무늬 28">
              <a:extLst>
                <a:ext uri="{FF2B5EF4-FFF2-40B4-BE49-F238E27FC236}">
                  <a16:creationId xmlns:a16="http://schemas.microsoft.com/office/drawing/2014/main" xmlns="" id="{C0EB106C-9F4D-46E3-98CE-41D00387FB68}"/>
                </a:ext>
              </a:extLst>
            </p:cNvPr>
            <p:cNvSpPr/>
            <p:nvPr/>
          </p:nvSpPr>
          <p:spPr>
            <a:xfrm>
              <a:off x="7932544" y="1859134"/>
              <a:ext cx="784057" cy="69454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A875D28-3253-4940-8A52-7621980EA461}"/>
              </a:ext>
            </a:extLst>
          </p:cNvPr>
          <p:cNvSpPr txBox="1"/>
          <p:nvPr/>
        </p:nvSpPr>
        <p:spPr>
          <a:xfrm>
            <a:off x="6814660" y="6284376"/>
            <a:ext cx="1400961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div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버튼처럼 사용하기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4FF051F-F811-49D7-9AF5-2728049D875C}"/>
              </a:ext>
            </a:extLst>
          </p:cNvPr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상세 주문 페이지</a:t>
            </a:r>
          </a:p>
        </p:txBody>
      </p:sp>
    </p:spTree>
    <p:extLst>
      <p:ext uri="{BB962C8B-B14F-4D97-AF65-F5344CB8AC3E}">
        <p14:creationId xmlns:p14="http://schemas.microsoft.com/office/powerpoint/2010/main" val="1728093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6038" y="158310"/>
            <a:ext cx="6279924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Cart Insert</a:t>
            </a:r>
            <a:endParaRPr lang="ko-KR" altLang="en-US" sz="3600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56C42C-44C0-453B-9AE0-11F39BE68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6" y="1780525"/>
            <a:ext cx="7499758" cy="2735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1E23009-B165-4292-84C0-FDAEF89CB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61" r="-733"/>
          <a:stretch/>
        </p:blipFill>
        <p:spPr>
          <a:xfrm>
            <a:off x="453006" y="2122415"/>
            <a:ext cx="4723001" cy="3455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1774344-DF82-4203-9F7D-687A46353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596" y="2122415"/>
            <a:ext cx="4622335" cy="46431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47153BD-1544-4E73-ABA3-FAAC113FD1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409"/>
          <a:stretch/>
        </p:blipFill>
        <p:spPr>
          <a:xfrm>
            <a:off x="7952764" y="1780524"/>
            <a:ext cx="3615654" cy="27354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D248ACDD-05E5-4C19-9079-2E83A71A6028}"/>
              </a:ext>
            </a:extLst>
          </p:cNvPr>
          <p:cNvCxnSpPr/>
          <p:nvPr/>
        </p:nvCxnSpPr>
        <p:spPr>
          <a:xfrm>
            <a:off x="5229183" y="2877424"/>
            <a:ext cx="346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E42A878F-FF96-4730-8BFB-4C827C59A110}"/>
              </a:ext>
            </a:extLst>
          </p:cNvPr>
          <p:cNvGrpSpPr/>
          <p:nvPr/>
        </p:nvGrpSpPr>
        <p:grpSpPr>
          <a:xfrm>
            <a:off x="453006" y="5721499"/>
            <a:ext cx="1571540" cy="365057"/>
            <a:chOff x="7932544" y="1859134"/>
            <a:chExt cx="3306635" cy="1142954"/>
          </a:xfrm>
        </p:grpSpPr>
        <p:sp>
          <p:nvSpPr>
            <p:cNvPr id="33" name="대각선 방향의 모서리가 둥근 사각형 22">
              <a:extLst>
                <a:ext uri="{FF2B5EF4-FFF2-40B4-BE49-F238E27FC236}">
                  <a16:creationId xmlns:a16="http://schemas.microsoft.com/office/drawing/2014/main" xmlns="" id="{6B615EAD-4852-49AA-B160-4A653A85BD37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대각선 줄무늬 33">
              <a:extLst>
                <a:ext uri="{FF2B5EF4-FFF2-40B4-BE49-F238E27FC236}">
                  <a16:creationId xmlns:a16="http://schemas.microsoft.com/office/drawing/2014/main" xmlns="" id="{82194A9F-C94F-4227-BBF5-3FD1DABC2E10}"/>
                </a:ext>
              </a:extLst>
            </p:cNvPr>
            <p:cNvSpPr/>
            <p:nvPr/>
          </p:nvSpPr>
          <p:spPr>
            <a:xfrm>
              <a:off x="7932544" y="1859134"/>
              <a:ext cx="784057" cy="69454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E8EC3D7-0D20-4AEF-93E2-DBC7F67A9425}"/>
              </a:ext>
            </a:extLst>
          </p:cNvPr>
          <p:cNvSpPr txBox="1"/>
          <p:nvPr/>
        </p:nvSpPr>
        <p:spPr>
          <a:xfrm>
            <a:off x="664492" y="5766105"/>
            <a:ext cx="1263939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CartVO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메뉴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insert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1717472D-7EAE-40DB-BF16-1388DCE35091}"/>
              </a:ext>
            </a:extLst>
          </p:cNvPr>
          <p:cNvGrpSpPr/>
          <p:nvPr/>
        </p:nvGrpSpPr>
        <p:grpSpPr>
          <a:xfrm>
            <a:off x="10372847" y="2319345"/>
            <a:ext cx="1512816" cy="365057"/>
            <a:chOff x="7932544" y="1859134"/>
            <a:chExt cx="3306635" cy="1142954"/>
          </a:xfrm>
        </p:grpSpPr>
        <p:sp>
          <p:nvSpPr>
            <p:cNvPr id="37" name="대각선 방향의 모서리가 둥근 사각형 22">
              <a:extLst>
                <a:ext uri="{FF2B5EF4-FFF2-40B4-BE49-F238E27FC236}">
                  <a16:creationId xmlns:a16="http://schemas.microsoft.com/office/drawing/2014/main" xmlns="" id="{9880D9EF-06E0-4ABD-B2CB-76DAF0CD6F64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대각선 줄무늬 37">
              <a:extLst>
                <a:ext uri="{FF2B5EF4-FFF2-40B4-BE49-F238E27FC236}">
                  <a16:creationId xmlns:a16="http://schemas.microsoft.com/office/drawing/2014/main" xmlns="" id="{F9305B97-B84F-4D59-9537-200E7FA7E9BE}"/>
                </a:ext>
              </a:extLst>
            </p:cNvPr>
            <p:cNvSpPr/>
            <p:nvPr/>
          </p:nvSpPr>
          <p:spPr>
            <a:xfrm>
              <a:off x="7932544" y="1859134"/>
              <a:ext cx="784057" cy="69454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5B9F5F3-F362-4CFA-B23C-9FE29E1550F5}"/>
              </a:ext>
            </a:extLst>
          </p:cNvPr>
          <p:cNvSpPr txBox="1"/>
          <p:nvPr/>
        </p:nvSpPr>
        <p:spPr>
          <a:xfrm>
            <a:off x="10585370" y="2355562"/>
            <a:ext cx="1400961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customVO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insert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D8A8BB2F-203C-4BAD-90BF-66F56B61D114}"/>
              </a:ext>
            </a:extLst>
          </p:cNvPr>
          <p:cNvGrpSpPr/>
          <p:nvPr/>
        </p:nvGrpSpPr>
        <p:grpSpPr>
          <a:xfrm>
            <a:off x="10365051" y="4186524"/>
            <a:ext cx="1612890" cy="1041953"/>
            <a:chOff x="7950572" y="1859139"/>
            <a:chExt cx="3288607" cy="1142949"/>
          </a:xfrm>
        </p:grpSpPr>
        <p:sp>
          <p:nvSpPr>
            <p:cNvPr id="47" name="대각선 방향의 모서리가 둥근 사각형 22">
              <a:extLst>
                <a:ext uri="{FF2B5EF4-FFF2-40B4-BE49-F238E27FC236}">
                  <a16:creationId xmlns:a16="http://schemas.microsoft.com/office/drawing/2014/main" xmlns="" id="{80F9907C-30CC-4763-9AE2-FECF7432FACF}"/>
                </a:ext>
              </a:extLst>
            </p:cNvPr>
            <p:cNvSpPr/>
            <p:nvPr/>
          </p:nvSpPr>
          <p:spPr>
            <a:xfrm flipH="1">
              <a:off x="7950572" y="1859139"/>
              <a:ext cx="3288607" cy="114294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대각선 줄무늬 47">
              <a:extLst>
                <a:ext uri="{FF2B5EF4-FFF2-40B4-BE49-F238E27FC236}">
                  <a16:creationId xmlns:a16="http://schemas.microsoft.com/office/drawing/2014/main" xmlns="" id="{38D5361A-7B94-4723-BE05-4322FCDDC8A8}"/>
                </a:ext>
              </a:extLst>
            </p:cNvPr>
            <p:cNvSpPr/>
            <p:nvPr/>
          </p:nvSpPr>
          <p:spPr>
            <a:xfrm>
              <a:off x="7966179" y="1859139"/>
              <a:ext cx="1018306" cy="400441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295AA5C-A336-4DA1-B31E-2DF54E1AAA23}"/>
              </a:ext>
            </a:extLst>
          </p:cNvPr>
          <p:cNvSpPr txBox="1"/>
          <p:nvPr/>
        </p:nvSpPr>
        <p:spPr>
          <a:xfrm>
            <a:off x="10622418" y="4276750"/>
            <a:ext cx="1400961" cy="899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세트메뉴인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경우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쿠키와 음료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cartVO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insert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원으로 설정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5D2F9C92-1F56-4BEF-BC7F-88EDE4BF8585}"/>
              </a:ext>
            </a:extLst>
          </p:cNvPr>
          <p:cNvSpPr/>
          <p:nvPr/>
        </p:nvSpPr>
        <p:spPr>
          <a:xfrm>
            <a:off x="437192" y="5411952"/>
            <a:ext cx="489802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0CBDDB7A-A20B-4C9D-90A6-049E085315B4}"/>
              </a:ext>
            </a:extLst>
          </p:cNvPr>
          <p:cNvSpPr/>
          <p:nvPr/>
        </p:nvSpPr>
        <p:spPr>
          <a:xfrm>
            <a:off x="10373440" y="1993878"/>
            <a:ext cx="489802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B01AF1A-A9EF-4163-B7D6-BB440D2B941D}"/>
              </a:ext>
            </a:extLst>
          </p:cNvPr>
          <p:cNvSpPr/>
          <p:nvPr/>
        </p:nvSpPr>
        <p:spPr>
          <a:xfrm>
            <a:off x="10382329" y="3895675"/>
            <a:ext cx="489802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sp>
        <p:nvSpPr>
          <p:cNvPr id="53" name="대각선 방향의 모서리가 둥근 사각형 22">
            <a:extLst>
              <a:ext uri="{FF2B5EF4-FFF2-40B4-BE49-F238E27FC236}">
                <a16:creationId xmlns:a16="http://schemas.microsoft.com/office/drawing/2014/main" xmlns="" id="{ECAC7179-8406-4155-B48F-35E0797C8519}"/>
              </a:ext>
            </a:extLst>
          </p:cNvPr>
          <p:cNvSpPr/>
          <p:nvPr/>
        </p:nvSpPr>
        <p:spPr>
          <a:xfrm flipH="1">
            <a:off x="469962" y="1285228"/>
            <a:ext cx="3623865" cy="418565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48A2673A-05F5-4CE3-9B7D-8F03730B7DC7}"/>
              </a:ext>
            </a:extLst>
          </p:cNvPr>
          <p:cNvSpPr/>
          <p:nvPr/>
        </p:nvSpPr>
        <p:spPr>
          <a:xfrm>
            <a:off x="565367" y="1214472"/>
            <a:ext cx="3763352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주문하기  버튼 </a:t>
            </a:r>
            <a:r>
              <a:rPr lang="ko-KR" altLang="en-US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Cart Insert</a:t>
            </a:r>
            <a:endParaRPr lang="ko-KR" altLang="en-US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794F034D-AB05-4EA8-951C-A498DFBE6A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95" t="-10743" r="3957" b="8374"/>
          <a:stretch/>
        </p:blipFill>
        <p:spPr>
          <a:xfrm>
            <a:off x="565367" y="1303162"/>
            <a:ext cx="1028541" cy="3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61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0570959D-4ACC-4E13-9F8D-47FDA8B7B4AE}"/>
              </a:ext>
            </a:extLst>
          </p:cNvPr>
          <p:cNvGrpSpPr/>
          <p:nvPr/>
        </p:nvGrpSpPr>
        <p:grpSpPr>
          <a:xfrm>
            <a:off x="2267877" y="2183471"/>
            <a:ext cx="4329974" cy="4570982"/>
            <a:chOff x="1176655" y="1509395"/>
            <a:chExt cx="4994281" cy="5196212"/>
          </a:xfrm>
        </p:grpSpPr>
        <p:pic>
          <p:nvPicPr>
            <p:cNvPr id="3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FB50E229-810F-4163-B6CD-53A0E485A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6655" y="1509395"/>
              <a:ext cx="4990859" cy="2721488"/>
            </a:xfrm>
            <a:prstGeom prst="rect">
              <a:avLst/>
            </a:prstGeom>
          </p:spPr>
        </p:pic>
        <p:pic>
          <p:nvPicPr>
            <p:cNvPr id="4" name="그림 5" descr="스크린샷, 컴퓨터, 모니터, 노트북이(가) 표시된 사진&#10;&#10;자동 생성된 설명">
              <a:extLst>
                <a:ext uri="{FF2B5EF4-FFF2-40B4-BE49-F238E27FC236}">
                  <a16:creationId xmlns:a16="http://schemas.microsoft.com/office/drawing/2014/main" xmlns="" id="{B81BA19E-3CAA-48A2-9C74-462D74015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" t="20696" r="-139" b="-183"/>
            <a:stretch/>
          </p:blipFill>
          <p:spPr>
            <a:xfrm>
              <a:off x="1181600" y="4230483"/>
              <a:ext cx="4989336" cy="247512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12C5D1F-33AB-4AE8-A700-E212266ABFF1}"/>
              </a:ext>
            </a:extLst>
          </p:cNvPr>
          <p:cNvSpPr/>
          <p:nvPr/>
        </p:nvSpPr>
        <p:spPr>
          <a:xfrm>
            <a:off x="3093426" y="3586040"/>
            <a:ext cx="2771044" cy="144023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726588F4-BFDF-43D1-B244-002F6A085722}"/>
              </a:ext>
            </a:extLst>
          </p:cNvPr>
          <p:cNvCxnSpPr/>
          <p:nvPr/>
        </p:nvCxnSpPr>
        <p:spPr>
          <a:xfrm flipV="1">
            <a:off x="5854699" y="4087690"/>
            <a:ext cx="2541710" cy="24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68EAD14-B068-4661-A882-FEF35E17B571}"/>
              </a:ext>
            </a:extLst>
          </p:cNvPr>
          <p:cNvSpPr/>
          <p:nvPr/>
        </p:nvSpPr>
        <p:spPr>
          <a:xfrm>
            <a:off x="3093427" y="3110767"/>
            <a:ext cx="2771043" cy="4374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5C2A2DC6-A477-4A5E-BCEE-F1CB0A26EF51}"/>
              </a:ext>
            </a:extLst>
          </p:cNvPr>
          <p:cNvCxnSpPr>
            <a:cxnSpLocks/>
          </p:cNvCxnSpPr>
          <p:nvPr/>
        </p:nvCxnSpPr>
        <p:spPr>
          <a:xfrm>
            <a:off x="5854699" y="3368919"/>
            <a:ext cx="2483095" cy="9525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6D6FD9E-9D0B-49BE-B07B-4611F857EADF}"/>
              </a:ext>
            </a:extLst>
          </p:cNvPr>
          <p:cNvSpPr/>
          <p:nvPr/>
        </p:nvSpPr>
        <p:spPr>
          <a:xfrm>
            <a:off x="3093426" y="5151559"/>
            <a:ext cx="2771044" cy="52949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1431C491-DE8D-4A83-89F0-68432BFEDA2F}"/>
              </a:ext>
            </a:extLst>
          </p:cNvPr>
          <p:cNvCxnSpPr>
            <a:cxnSpLocks/>
          </p:cNvCxnSpPr>
          <p:nvPr/>
        </p:nvCxnSpPr>
        <p:spPr>
          <a:xfrm flipV="1">
            <a:off x="5873749" y="5566263"/>
            <a:ext cx="2483095" cy="24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5272845-AFD2-4BE9-9770-ADDEA7B2DE31}"/>
              </a:ext>
            </a:extLst>
          </p:cNvPr>
          <p:cNvGrpSpPr/>
          <p:nvPr/>
        </p:nvGrpSpPr>
        <p:grpSpPr>
          <a:xfrm>
            <a:off x="7539765" y="5481171"/>
            <a:ext cx="3493912" cy="516333"/>
            <a:chOff x="7581441" y="3997936"/>
            <a:chExt cx="4024073" cy="582120"/>
          </a:xfrm>
        </p:grpSpPr>
        <p:sp>
          <p:nvSpPr>
            <p:cNvPr id="35" name="대각선 방향의 모서리가 둥근 사각형 19">
              <a:extLst>
                <a:ext uri="{FF2B5EF4-FFF2-40B4-BE49-F238E27FC236}">
                  <a16:creationId xmlns:a16="http://schemas.microsoft.com/office/drawing/2014/main" xmlns="" id="{66523610-3706-4122-81CF-E7D02901FB90}"/>
                </a:ext>
              </a:extLst>
            </p:cNvPr>
            <p:cNvSpPr/>
            <p:nvPr/>
          </p:nvSpPr>
          <p:spPr>
            <a:xfrm flipH="1">
              <a:off x="7611088" y="4031275"/>
              <a:ext cx="3980561" cy="54878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xmlns="" id="{87891622-37AA-4CB5-8BCB-FA563F4D1212}"/>
                </a:ext>
              </a:extLst>
            </p:cNvPr>
            <p:cNvSpPr/>
            <p:nvPr/>
          </p:nvSpPr>
          <p:spPr>
            <a:xfrm>
              <a:off x="7581441" y="3997936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877445F6-92F8-4151-A29C-7E3BA0CEEF31}"/>
                </a:ext>
              </a:extLst>
            </p:cNvPr>
            <p:cNvSpPr/>
            <p:nvPr/>
          </p:nvSpPr>
          <p:spPr>
            <a:xfrm>
              <a:off x="7624951" y="4060818"/>
              <a:ext cx="3980563" cy="4719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총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금액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포인트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적용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7D46BE7-7E3B-4656-B8CB-D83DC4B0F9C6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DD0F661D-3E2E-4C7B-A0D4-FCFC45A8B013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41" name="대각선 방향의 모서리가 둥근 사각형 19">
                <a:extLst>
                  <a:ext uri="{FF2B5EF4-FFF2-40B4-BE49-F238E27FC236}">
                    <a16:creationId xmlns:a16="http://schemas.microsoft.com/office/drawing/2014/main" xmlns="" id="{09ED805B-9327-4EC6-844E-4824D27A2228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대각선 줄무늬 41">
                <a:extLst>
                  <a:ext uri="{FF2B5EF4-FFF2-40B4-BE49-F238E27FC236}">
                    <a16:creationId xmlns:a16="http://schemas.microsoft.com/office/drawing/2014/main" xmlns="" id="{0E6BD6C8-3BE1-4BAA-94DB-F1062F52B241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E8FFBE2C-3579-43AF-A60F-D09717F72B08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cartList.jsp</a:t>
              </a:r>
            </a:p>
          </p:txBody>
        </p:sp>
      </p:grpSp>
      <p:sp>
        <p:nvSpPr>
          <p:cNvPr id="45" name="대각선 방향의 모서리가 둥근 사각형 19">
            <a:extLst>
              <a:ext uri="{FF2B5EF4-FFF2-40B4-BE49-F238E27FC236}">
                <a16:creationId xmlns:a16="http://schemas.microsoft.com/office/drawing/2014/main" xmlns="" id="{04C15D15-6C47-4E51-880B-61FBF37AC7F8}"/>
              </a:ext>
            </a:extLst>
          </p:cNvPr>
          <p:cNvSpPr/>
          <p:nvPr/>
        </p:nvSpPr>
        <p:spPr>
          <a:xfrm flipH="1">
            <a:off x="7539766" y="3733937"/>
            <a:ext cx="3897101" cy="167858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대각선 줄무늬 45">
            <a:extLst>
              <a:ext uri="{FF2B5EF4-FFF2-40B4-BE49-F238E27FC236}">
                <a16:creationId xmlns:a16="http://schemas.microsoft.com/office/drawing/2014/main" xmlns="" id="{60C042CD-F875-4B13-9F7D-13F84B6D82B3}"/>
              </a:ext>
            </a:extLst>
          </p:cNvPr>
          <p:cNvSpPr/>
          <p:nvPr/>
        </p:nvSpPr>
        <p:spPr>
          <a:xfrm>
            <a:off x="7504500" y="3704368"/>
            <a:ext cx="354898" cy="371005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B8115D2-2177-4360-80F5-FA4F86C9B321}"/>
              </a:ext>
            </a:extLst>
          </p:cNvPr>
          <p:cNvSpPr/>
          <p:nvPr/>
        </p:nvSpPr>
        <p:spPr>
          <a:xfrm>
            <a:off x="7801139" y="3815630"/>
            <a:ext cx="3897102" cy="152657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좌측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체크박스로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버튼으로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원하는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수량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조정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718E77C6-F330-4D15-A5F7-0F15C7264820}"/>
              </a:ext>
            </a:extLst>
          </p:cNvPr>
          <p:cNvGrpSpPr/>
          <p:nvPr/>
        </p:nvGrpSpPr>
        <p:grpSpPr>
          <a:xfrm>
            <a:off x="7420433" y="3020489"/>
            <a:ext cx="2908130" cy="524749"/>
            <a:chOff x="7451368" y="3987200"/>
            <a:chExt cx="3349404" cy="591609"/>
          </a:xfrm>
        </p:grpSpPr>
        <p:sp>
          <p:nvSpPr>
            <p:cNvPr id="49" name="대각선 방향의 모서리가 둥근 사각형 19">
              <a:extLst>
                <a:ext uri="{FF2B5EF4-FFF2-40B4-BE49-F238E27FC236}">
                  <a16:creationId xmlns:a16="http://schemas.microsoft.com/office/drawing/2014/main" xmlns="" id="{FA2A9BFE-48F7-49C3-8EA9-E18B4A6A5A54}"/>
                </a:ext>
              </a:extLst>
            </p:cNvPr>
            <p:cNvSpPr/>
            <p:nvPr/>
          </p:nvSpPr>
          <p:spPr>
            <a:xfrm flipH="1">
              <a:off x="7611089" y="4009797"/>
              <a:ext cx="3022138" cy="569012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대각선 줄무늬 49">
              <a:extLst>
                <a:ext uri="{FF2B5EF4-FFF2-40B4-BE49-F238E27FC236}">
                  <a16:creationId xmlns:a16="http://schemas.microsoft.com/office/drawing/2014/main" xmlns="" id="{8FBE825B-EA8E-48D6-93B8-12DE05B22BEF}"/>
                </a:ext>
              </a:extLst>
            </p:cNvPr>
            <p:cNvSpPr/>
            <p:nvPr/>
          </p:nvSpPr>
          <p:spPr>
            <a:xfrm>
              <a:off x="7581441" y="3987200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1790F24D-79DB-4ADC-A3FF-A02553AB8FD1}"/>
                </a:ext>
              </a:extLst>
            </p:cNvPr>
            <p:cNvSpPr/>
            <p:nvPr/>
          </p:nvSpPr>
          <p:spPr>
            <a:xfrm>
              <a:off x="7451368" y="4058944"/>
              <a:ext cx="3349404" cy="47190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매장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직사각형 4">
            <a:extLst>
              <a:ext uri="{FF2B5EF4-FFF2-40B4-BE49-F238E27FC236}">
                <a16:creationId xmlns:a16="http://schemas.microsoft.com/office/drawing/2014/main" xmlns="" id="{565C679E-528F-41B4-BE72-D593AEB6830B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장바구니 목록</a:t>
            </a:r>
          </a:p>
        </p:txBody>
      </p:sp>
    </p:spTree>
    <p:extLst>
      <p:ext uri="{BB962C8B-B14F-4D97-AF65-F5344CB8AC3E}">
        <p14:creationId xmlns:p14="http://schemas.microsoft.com/office/powerpoint/2010/main" val="63197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7D46BE7-7E3B-4656-B8CB-D83DC4B0F9C6}"/>
              </a:ext>
            </a:extLst>
          </p:cNvPr>
          <p:cNvGrpSpPr/>
          <p:nvPr/>
        </p:nvGrpSpPr>
        <p:grpSpPr>
          <a:xfrm>
            <a:off x="907286" y="1482847"/>
            <a:ext cx="2996267" cy="460044"/>
            <a:chOff x="907286" y="1482847"/>
            <a:chExt cx="2996267" cy="46004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DD0F661D-3E2E-4C7B-A0D4-FCFC45A8B013}"/>
                </a:ext>
              </a:extLst>
            </p:cNvPr>
            <p:cNvGrpSpPr/>
            <p:nvPr/>
          </p:nvGrpSpPr>
          <p:grpSpPr>
            <a:xfrm>
              <a:off x="907286" y="1482847"/>
              <a:ext cx="2996267" cy="460044"/>
              <a:chOff x="907286" y="1482847"/>
              <a:chExt cx="2996267" cy="460044"/>
            </a:xfrm>
          </p:grpSpPr>
          <p:sp>
            <p:nvSpPr>
              <p:cNvPr id="41" name="대각선 방향의 모서리가 둥근 사각형 19">
                <a:extLst>
                  <a:ext uri="{FF2B5EF4-FFF2-40B4-BE49-F238E27FC236}">
                    <a16:creationId xmlns:a16="http://schemas.microsoft.com/office/drawing/2014/main" xmlns="" id="{09ED805B-9327-4EC6-844E-4824D27A2228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969021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대각선 줄무늬 41">
                <a:extLst>
                  <a:ext uri="{FF2B5EF4-FFF2-40B4-BE49-F238E27FC236}">
                    <a16:creationId xmlns:a16="http://schemas.microsoft.com/office/drawing/2014/main" xmlns="" id="{0E6BD6C8-3BE1-4BAA-94DB-F1062F52B241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E8FFBE2C-3579-43AF-A60F-D09717F72B08}"/>
                </a:ext>
              </a:extLst>
            </p:cNvPr>
            <p:cNvSpPr/>
            <p:nvPr/>
          </p:nvSpPr>
          <p:spPr>
            <a:xfrm>
              <a:off x="1118498" y="1487728"/>
              <a:ext cx="2784911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cartList.jsp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javascript</a:t>
              </a:r>
              <a:endPara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44E1B3BF-DA3E-4849-A4A7-15481E2B568A}"/>
              </a:ext>
            </a:extLst>
          </p:cNvPr>
          <p:cNvGrpSpPr/>
          <p:nvPr/>
        </p:nvGrpSpPr>
        <p:grpSpPr>
          <a:xfrm>
            <a:off x="1389557" y="5584656"/>
            <a:ext cx="3717423" cy="913804"/>
            <a:chOff x="7794595" y="2443895"/>
            <a:chExt cx="3717423" cy="913804"/>
          </a:xfrm>
        </p:grpSpPr>
        <p:sp>
          <p:nvSpPr>
            <p:cNvPr id="31" name="대각선 방향의 모서리가 둥근 사각형 19">
              <a:extLst>
                <a:ext uri="{FF2B5EF4-FFF2-40B4-BE49-F238E27FC236}">
                  <a16:creationId xmlns:a16="http://schemas.microsoft.com/office/drawing/2014/main" xmlns="" id="{7C6CC766-ACAD-4386-A1DF-E3084321DB62}"/>
                </a:ext>
              </a:extLst>
            </p:cNvPr>
            <p:cNvSpPr/>
            <p:nvPr/>
          </p:nvSpPr>
          <p:spPr>
            <a:xfrm flipH="1">
              <a:off x="7821839" y="2487002"/>
              <a:ext cx="3662935" cy="870697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대각선 줄무늬 37">
              <a:extLst>
                <a:ext uri="{FF2B5EF4-FFF2-40B4-BE49-F238E27FC236}">
                  <a16:creationId xmlns:a16="http://schemas.microsoft.com/office/drawing/2014/main" xmlns="" id="{B5674332-4EDF-4996-9359-63814A74AF7E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9656A2F9-7703-4993-9B3A-2F342AE97ABC}"/>
                </a:ext>
              </a:extLst>
            </p:cNvPr>
            <p:cNvSpPr/>
            <p:nvPr/>
          </p:nvSpPr>
          <p:spPr>
            <a:xfrm>
              <a:off x="7970882" y="2528396"/>
              <a:ext cx="3541136" cy="78790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세트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추가토핑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유무를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포함한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각각의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가격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계산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함수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11" descr="화면, 테이블, 전화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04381179-296A-40AB-84E2-35FF0260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1" y="2684261"/>
            <a:ext cx="4687276" cy="2681324"/>
          </a:xfrm>
          <a:prstGeom prst="rect">
            <a:avLst/>
          </a:prstGeom>
        </p:spPr>
      </p:pic>
      <p:pic>
        <p:nvPicPr>
          <p:cNvPr id="12" name="그림 12" descr="테이블, 노트북, 앉아있는, 화면이(가) 표시된 사진&#10;&#10;자동 생성된 설명">
            <a:extLst>
              <a:ext uri="{FF2B5EF4-FFF2-40B4-BE49-F238E27FC236}">
                <a16:creationId xmlns:a16="http://schemas.microsoft.com/office/drawing/2014/main" xmlns="" id="{906C64F8-9DA0-4722-9237-D2E96EB5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2513059"/>
            <a:ext cx="5195276" cy="284788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AAFD391A-ADF4-4EA0-810D-369790ABA724}"/>
              </a:ext>
            </a:extLst>
          </p:cNvPr>
          <p:cNvGrpSpPr/>
          <p:nvPr/>
        </p:nvGrpSpPr>
        <p:grpSpPr>
          <a:xfrm>
            <a:off x="7160770" y="5583360"/>
            <a:ext cx="3252867" cy="870697"/>
            <a:chOff x="7794595" y="2443895"/>
            <a:chExt cx="3252867" cy="870697"/>
          </a:xfrm>
        </p:grpSpPr>
        <p:sp>
          <p:nvSpPr>
            <p:cNvPr id="53" name="대각선 방향의 모서리가 둥근 사각형 19">
              <a:extLst>
                <a:ext uri="{FF2B5EF4-FFF2-40B4-BE49-F238E27FC236}">
                  <a16:creationId xmlns:a16="http://schemas.microsoft.com/office/drawing/2014/main" xmlns="" id="{DD2F888A-E7F7-49E8-BA2A-EE07B28759AF}"/>
                </a:ext>
              </a:extLst>
            </p:cNvPr>
            <p:cNvSpPr/>
            <p:nvPr/>
          </p:nvSpPr>
          <p:spPr>
            <a:xfrm flipH="1">
              <a:off x="7821839" y="2487002"/>
              <a:ext cx="3078204" cy="827590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대각선 줄무늬 53">
              <a:extLst>
                <a:ext uri="{FF2B5EF4-FFF2-40B4-BE49-F238E27FC236}">
                  <a16:creationId xmlns:a16="http://schemas.microsoft.com/office/drawing/2014/main" xmlns="" id="{26ACE5B5-71DC-4B2F-99D6-81FD252E92BF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EB2DC47C-C385-4D85-973B-F6C8F3A6A4D4}"/>
                </a:ext>
              </a:extLst>
            </p:cNvPr>
            <p:cNvSpPr/>
            <p:nvPr/>
          </p:nvSpPr>
          <p:spPr>
            <a:xfrm>
              <a:off x="7852244" y="2506843"/>
              <a:ext cx="3195218" cy="78790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수량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변동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전과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후의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총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결제금액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계산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함수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직사각형 4">
            <a:extLst>
              <a:ext uri="{FF2B5EF4-FFF2-40B4-BE49-F238E27FC236}">
                <a16:creationId xmlns:a16="http://schemas.microsoft.com/office/drawing/2014/main" xmlns="" id="{4EF71B9A-1F83-4B64-A2E1-1F2AA8D43240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장바구니 목록</a:t>
            </a:r>
          </a:p>
        </p:txBody>
      </p:sp>
    </p:spTree>
    <p:extLst>
      <p:ext uri="{BB962C8B-B14F-4D97-AF65-F5344CB8AC3E}">
        <p14:creationId xmlns:p14="http://schemas.microsoft.com/office/powerpoint/2010/main" val="306312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7D46BE7-7E3B-4656-B8CB-D83DC4B0F9C6}"/>
              </a:ext>
            </a:extLst>
          </p:cNvPr>
          <p:cNvGrpSpPr/>
          <p:nvPr/>
        </p:nvGrpSpPr>
        <p:grpSpPr>
          <a:xfrm>
            <a:off x="907286" y="1482847"/>
            <a:ext cx="2996267" cy="460044"/>
            <a:chOff x="907286" y="1482847"/>
            <a:chExt cx="2996267" cy="46004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DD0F661D-3E2E-4C7B-A0D4-FCFC45A8B013}"/>
                </a:ext>
              </a:extLst>
            </p:cNvPr>
            <p:cNvGrpSpPr/>
            <p:nvPr/>
          </p:nvGrpSpPr>
          <p:grpSpPr>
            <a:xfrm>
              <a:off x="907286" y="1482847"/>
              <a:ext cx="2996267" cy="460044"/>
              <a:chOff x="907286" y="1482847"/>
              <a:chExt cx="2996267" cy="460044"/>
            </a:xfrm>
          </p:grpSpPr>
          <p:sp>
            <p:nvSpPr>
              <p:cNvPr id="41" name="대각선 방향의 모서리가 둥근 사각형 19">
                <a:extLst>
                  <a:ext uri="{FF2B5EF4-FFF2-40B4-BE49-F238E27FC236}">
                    <a16:creationId xmlns:a16="http://schemas.microsoft.com/office/drawing/2014/main" xmlns="" id="{09ED805B-9327-4EC6-844E-4824D27A2228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969021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대각선 줄무늬 41">
                <a:extLst>
                  <a:ext uri="{FF2B5EF4-FFF2-40B4-BE49-F238E27FC236}">
                    <a16:creationId xmlns:a16="http://schemas.microsoft.com/office/drawing/2014/main" xmlns="" id="{0E6BD6C8-3BE1-4BAA-94DB-F1062F52B241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E8FFBE2C-3579-43AF-A60F-D09717F72B08}"/>
                </a:ext>
              </a:extLst>
            </p:cNvPr>
            <p:cNvSpPr/>
            <p:nvPr/>
          </p:nvSpPr>
          <p:spPr>
            <a:xfrm>
              <a:off x="1118498" y="1487728"/>
              <a:ext cx="2784911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cartList.jsp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javascript</a:t>
              </a:r>
              <a:endPara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AAFD391A-ADF4-4EA0-810D-369790ABA724}"/>
              </a:ext>
            </a:extLst>
          </p:cNvPr>
          <p:cNvGrpSpPr/>
          <p:nvPr/>
        </p:nvGrpSpPr>
        <p:grpSpPr>
          <a:xfrm>
            <a:off x="6855526" y="5896340"/>
            <a:ext cx="3421474" cy="518660"/>
            <a:chOff x="7794595" y="2443895"/>
            <a:chExt cx="3421474" cy="518660"/>
          </a:xfrm>
        </p:grpSpPr>
        <p:sp>
          <p:nvSpPr>
            <p:cNvPr id="53" name="대각선 방향의 모서리가 둥근 사각형 19">
              <a:extLst>
                <a:ext uri="{FF2B5EF4-FFF2-40B4-BE49-F238E27FC236}">
                  <a16:creationId xmlns:a16="http://schemas.microsoft.com/office/drawing/2014/main" xmlns="" id="{DD2F888A-E7F7-49E8-BA2A-EE07B28759AF}"/>
                </a:ext>
              </a:extLst>
            </p:cNvPr>
            <p:cNvSpPr/>
            <p:nvPr/>
          </p:nvSpPr>
          <p:spPr>
            <a:xfrm flipH="1">
              <a:off x="7821840" y="2487002"/>
              <a:ext cx="3394229" cy="475553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대각선 줄무늬 53">
              <a:extLst>
                <a:ext uri="{FF2B5EF4-FFF2-40B4-BE49-F238E27FC236}">
                  <a16:creationId xmlns:a16="http://schemas.microsoft.com/office/drawing/2014/main" xmlns="" id="{26ACE5B5-71DC-4B2F-99D6-81FD252E92BF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EB2DC47C-C385-4D85-973B-F6C8F3A6A4D4}"/>
                </a:ext>
              </a:extLst>
            </p:cNvPr>
            <p:cNvSpPr/>
            <p:nvPr/>
          </p:nvSpPr>
          <p:spPr>
            <a:xfrm>
              <a:off x="8048547" y="2517159"/>
              <a:ext cx="3138068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수량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금액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반영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3" descr="테이블, 앉아있는, 휴대폰, 전화이(가) 표시된 사진&#10;&#10;자동 생성된 설명">
            <a:extLst>
              <a:ext uri="{FF2B5EF4-FFF2-40B4-BE49-F238E27FC236}">
                <a16:creationId xmlns:a16="http://schemas.microsoft.com/office/drawing/2014/main" xmlns="" id="{7ECF188C-CCBF-458B-A14D-3721A9F3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1" y="2285873"/>
            <a:ext cx="4413736" cy="4328022"/>
          </a:xfrm>
          <a:prstGeom prst="rect">
            <a:avLst/>
          </a:prstGeom>
        </p:spPr>
      </p:pic>
      <p:pic>
        <p:nvPicPr>
          <p:cNvPr id="4" name="그림 6" descr="테이블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xmlns="" id="{32C987D1-0660-47B0-A308-7686AEC3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3" y="2530976"/>
            <a:ext cx="4951045" cy="3184257"/>
          </a:xfrm>
          <a:prstGeom prst="rect">
            <a:avLst/>
          </a:prstGeom>
        </p:spPr>
      </p:pic>
      <p:sp>
        <p:nvSpPr>
          <p:cNvPr id="15" name="직사각형 4">
            <a:extLst>
              <a:ext uri="{FF2B5EF4-FFF2-40B4-BE49-F238E27FC236}">
                <a16:creationId xmlns:a16="http://schemas.microsoft.com/office/drawing/2014/main" xmlns="" id="{4EAA4F9C-545C-4C37-8F85-8E934E0B9EE7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장바구니 목록</a:t>
            </a:r>
          </a:p>
        </p:txBody>
      </p:sp>
    </p:spTree>
    <p:extLst>
      <p:ext uri="{BB962C8B-B14F-4D97-AF65-F5344CB8AC3E}">
        <p14:creationId xmlns:p14="http://schemas.microsoft.com/office/powerpoint/2010/main" val="2250370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3A1BEC8C-789F-4789-AFB9-BCAE1BA5C593}"/>
              </a:ext>
            </a:extLst>
          </p:cNvPr>
          <p:cNvGrpSpPr/>
          <p:nvPr/>
        </p:nvGrpSpPr>
        <p:grpSpPr>
          <a:xfrm>
            <a:off x="1649993" y="5941279"/>
            <a:ext cx="3221620" cy="529894"/>
            <a:chOff x="7794595" y="2443895"/>
            <a:chExt cx="3221620" cy="529894"/>
          </a:xfrm>
        </p:grpSpPr>
        <p:sp>
          <p:nvSpPr>
            <p:cNvPr id="29" name="대각선 방향의 모서리가 둥근 사각형 19">
              <a:extLst>
                <a:ext uri="{FF2B5EF4-FFF2-40B4-BE49-F238E27FC236}">
                  <a16:creationId xmlns:a16="http://schemas.microsoft.com/office/drawing/2014/main" xmlns="" id="{5461B959-9A6E-4F40-9719-FBBFAEB8B8E4}"/>
                </a:ext>
              </a:extLst>
            </p:cNvPr>
            <p:cNvSpPr/>
            <p:nvPr/>
          </p:nvSpPr>
          <p:spPr>
            <a:xfrm flipH="1">
              <a:off x="7821840" y="2487002"/>
              <a:ext cx="3106037" cy="486787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xmlns="" id="{855AC567-B315-4025-BA4D-528EF13EEF69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858612BF-C756-4ED2-8B21-A65252523312}"/>
                </a:ext>
              </a:extLst>
            </p:cNvPr>
            <p:cNvSpPr/>
            <p:nvPr/>
          </p:nvSpPr>
          <p:spPr>
            <a:xfrm>
              <a:off x="7908920" y="2518380"/>
              <a:ext cx="3107295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체크박스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상품만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D94200F-6637-4888-884C-1482E55A9C4C}"/>
              </a:ext>
            </a:extLst>
          </p:cNvPr>
          <p:cNvSpPr/>
          <p:nvPr/>
        </p:nvSpPr>
        <p:spPr>
          <a:xfrm>
            <a:off x="1118498" y="1507266"/>
            <a:ext cx="2521142" cy="4140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ea typeface="맑은 고딕"/>
              </a:rPr>
              <a:t>CartController</a:t>
            </a:r>
          </a:p>
        </p:txBody>
      </p:sp>
      <p:pic>
        <p:nvPicPr>
          <p:cNvPr id="3" name="그림 3" descr="테이블, 노트북, 화면, 컴퓨터이(가) 표시된 사진&#10;&#10;자동 생성된 설명">
            <a:extLst>
              <a:ext uri="{FF2B5EF4-FFF2-40B4-BE49-F238E27FC236}">
                <a16:creationId xmlns:a16="http://schemas.microsoft.com/office/drawing/2014/main" xmlns="" id="{925A7C1D-4487-4D52-A7CE-AAECB90C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1" y="2474548"/>
            <a:ext cx="4716584" cy="3286366"/>
          </a:xfrm>
          <a:prstGeom prst="rect">
            <a:avLst/>
          </a:prstGeom>
        </p:spPr>
      </p:pic>
      <p:pic>
        <p:nvPicPr>
          <p:cNvPr id="4" name="그림 5" descr="테이블, 휴대폰, 앉아있는, 전화이(가) 표시된 사진&#10;&#10;자동 생성된 설명">
            <a:extLst>
              <a:ext uri="{FF2B5EF4-FFF2-40B4-BE49-F238E27FC236}">
                <a16:creationId xmlns:a16="http://schemas.microsoft.com/office/drawing/2014/main" xmlns="" id="{3CFBAD24-93E0-48F9-872F-909CAC46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92" y="2210220"/>
            <a:ext cx="4296507" cy="355125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BBFF30B-3B01-4040-B6F9-3723BFCDA467}"/>
              </a:ext>
            </a:extLst>
          </p:cNvPr>
          <p:cNvGrpSpPr/>
          <p:nvPr/>
        </p:nvGrpSpPr>
        <p:grpSpPr>
          <a:xfrm>
            <a:off x="6924156" y="5941279"/>
            <a:ext cx="3323685" cy="529893"/>
            <a:chOff x="7785070" y="2396270"/>
            <a:chExt cx="3323685" cy="529893"/>
          </a:xfrm>
        </p:grpSpPr>
        <p:sp>
          <p:nvSpPr>
            <p:cNvPr id="21" name="대각선 방향의 모서리가 둥근 사각형 19">
              <a:extLst>
                <a:ext uri="{FF2B5EF4-FFF2-40B4-BE49-F238E27FC236}">
                  <a16:creationId xmlns:a16="http://schemas.microsoft.com/office/drawing/2014/main" xmlns="" id="{CF6F3549-91D8-43D5-AA78-17D50E0A073B}"/>
                </a:ext>
              </a:extLst>
            </p:cNvPr>
            <p:cNvSpPr/>
            <p:nvPr/>
          </p:nvSpPr>
          <p:spPr>
            <a:xfrm flipH="1">
              <a:off x="7821839" y="2439377"/>
              <a:ext cx="3230640" cy="48678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xmlns="" id="{8E721028-8A44-4ABF-B3B7-524445A84CA3}"/>
                </a:ext>
              </a:extLst>
            </p:cNvPr>
            <p:cNvSpPr/>
            <p:nvPr/>
          </p:nvSpPr>
          <p:spPr>
            <a:xfrm>
              <a:off x="7785070" y="2396270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02F90F6-B2AD-469C-964F-3ED2B69E7C86}"/>
                </a:ext>
              </a:extLst>
            </p:cNvPr>
            <p:cNvSpPr/>
            <p:nvPr/>
          </p:nvSpPr>
          <p:spPr>
            <a:xfrm>
              <a:off x="7897227" y="2453836"/>
              <a:ext cx="3211528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보유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포인트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내의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포인트만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4EE0A8AC-2391-45B8-A477-1C117334911E}"/>
              </a:ext>
            </a:extLst>
          </p:cNvPr>
          <p:cNvGrpSpPr/>
          <p:nvPr/>
        </p:nvGrpSpPr>
        <p:grpSpPr>
          <a:xfrm>
            <a:off x="907286" y="1482847"/>
            <a:ext cx="2996267" cy="460044"/>
            <a:chOff x="907286" y="1482847"/>
            <a:chExt cx="2996267" cy="46004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414C5DB2-1395-478D-B874-374B0C481699}"/>
                </a:ext>
              </a:extLst>
            </p:cNvPr>
            <p:cNvGrpSpPr/>
            <p:nvPr/>
          </p:nvGrpSpPr>
          <p:grpSpPr>
            <a:xfrm>
              <a:off x="907286" y="1482847"/>
              <a:ext cx="2996267" cy="460044"/>
              <a:chOff x="907286" y="1482847"/>
              <a:chExt cx="2996267" cy="460044"/>
            </a:xfrm>
          </p:grpSpPr>
          <p:sp>
            <p:nvSpPr>
              <p:cNvPr id="27" name="대각선 방향의 모서리가 둥근 사각형 19">
                <a:extLst>
                  <a:ext uri="{FF2B5EF4-FFF2-40B4-BE49-F238E27FC236}">
                    <a16:creationId xmlns:a16="http://schemas.microsoft.com/office/drawing/2014/main" xmlns="" id="{A17A09EC-B63B-47F2-A1F0-F2C8B3118C8A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969021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대각선 줄무늬 27">
                <a:extLst>
                  <a:ext uri="{FF2B5EF4-FFF2-40B4-BE49-F238E27FC236}">
                    <a16:creationId xmlns:a16="http://schemas.microsoft.com/office/drawing/2014/main" xmlns="" id="{577A4551-5D35-4FB2-8C8A-8F6AE90701EC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DB82E660-3D28-4B3C-9871-4D7F06D0D1D0}"/>
                </a:ext>
              </a:extLst>
            </p:cNvPr>
            <p:cNvSpPr/>
            <p:nvPr/>
          </p:nvSpPr>
          <p:spPr>
            <a:xfrm>
              <a:off x="1118498" y="1487728"/>
              <a:ext cx="2784911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cartList.jsp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javascript</a:t>
              </a:r>
              <a:endPara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4">
            <a:extLst>
              <a:ext uri="{FF2B5EF4-FFF2-40B4-BE49-F238E27FC236}">
                <a16:creationId xmlns:a16="http://schemas.microsoft.com/office/drawing/2014/main" xmlns="" id="{790DA66D-7436-4AAD-87D6-B5EB0BBE340C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장바구니 목록</a:t>
            </a:r>
          </a:p>
        </p:txBody>
      </p:sp>
    </p:spTree>
    <p:extLst>
      <p:ext uri="{BB962C8B-B14F-4D97-AF65-F5344CB8AC3E}">
        <p14:creationId xmlns:p14="http://schemas.microsoft.com/office/powerpoint/2010/main" val="1493744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948DA31-FE8E-488A-8209-A6D2D76CC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6" r="132" b="244"/>
          <a:stretch/>
        </p:blipFill>
        <p:spPr>
          <a:xfrm>
            <a:off x="953477" y="2220057"/>
            <a:ext cx="7403130" cy="359693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6D6FD9E-9D0B-49BE-B07B-4611F857EADF}"/>
              </a:ext>
            </a:extLst>
          </p:cNvPr>
          <p:cNvSpPr/>
          <p:nvPr/>
        </p:nvSpPr>
        <p:spPr>
          <a:xfrm>
            <a:off x="4894629" y="4849936"/>
            <a:ext cx="2415687" cy="34680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1431C491-DE8D-4A83-89F0-68432BFEDA2F}"/>
              </a:ext>
            </a:extLst>
          </p:cNvPr>
          <p:cNvCxnSpPr>
            <a:cxnSpLocks/>
          </p:cNvCxnSpPr>
          <p:nvPr/>
        </p:nvCxnSpPr>
        <p:spPr>
          <a:xfrm flipV="1">
            <a:off x="7300546" y="5063636"/>
            <a:ext cx="2004402" cy="24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5272845-AFD2-4BE9-9770-ADDEA7B2DE31}"/>
              </a:ext>
            </a:extLst>
          </p:cNvPr>
          <p:cNvGrpSpPr/>
          <p:nvPr/>
        </p:nvGrpSpPr>
        <p:grpSpPr>
          <a:xfrm>
            <a:off x="8777576" y="4906719"/>
            <a:ext cx="2521142" cy="518659"/>
            <a:chOff x="7473872" y="3997936"/>
            <a:chExt cx="2521142" cy="518659"/>
          </a:xfrm>
        </p:grpSpPr>
        <p:sp>
          <p:nvSpPr>
            <p:cNvPr id="35" name="대각선 방향의 모서리가 둥근 사각형 19">
              <a:extLst>
                <a:ext uri="{FF2B5EF4-FFF2-40B4-BE49-F238E27FC236}">
                  <a16:creationId xmlns:a16="http://schemas.microsoft.com/office/drawing/2014/main" xmlns="" id="{66523610-3706-4122-81CF-E7D02901FB90}"/>
                </a:ext>
              </a:extLst>
            </p:cNvPr>
            <p:cNvSpPr/>
            <p:nvPr/>
          </p:nvSpPr>
          <p:spPr>
            <a:xfrm flipH="1">
              <a:off x="7622059" y="4031274"/>
              <a:ext cx="2060484" cy="48532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xmlns="" id="{87891622-37AA-4CB5-8BCB-FA563F4D1212}"/>
                </a:ext>
              </a:extLst>
            </p:cNvPr>
            <p:cNvSpPr/>
            <p:nvPr/>
          </p:nvSpPr>
          <p:spPr>
            <a:xfrm>
              <a:off x="7585777" y="3997936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877445F6-92F8-4151-A29C-7E3BA0CEEF31}"/>
                </a:ext>
              </a:extLst>
            </p:cNvPr>
            <p:cNvSpPr/>
            <p:nvPr/>
          </p:nvSpPr>
          <p:spPr>
            <a:xfrm>
              <a:off x="7473872" y="4080970"/>
              <a:ext cx="2521142" cy="37779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포인트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현황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D3B40E1-CD9A-4880-A32A-2266C9F38CB5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944EFE97-A7E1-4DBD-ADD6-9349CD0257F6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39" name="대각선 방향의 모서리가 둥근 사각형 19">
                <a:extLst>
                  <a:ext uri="{FF2B5EF4-FFF2-40B4-BE49-F238E27FC236}">
                    <a16:creationId xmlns:a16="http://schemas.microsoft.com/office/drawing/2014/main" xmlns="" id="{62B53AEC-1751-429B-A16E-F4B5CBD9D762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대각선 줄무늬 39">
                <a:extLst>
                  <a:ext uri="{FF2B5EF4-FFF2-40B4-BE49-F238E27FC236}">
                    <a16:creationId xmlns:a16="http://schemas.microsoft.com/office/drawing/2014/main" xmlns="" id="{B37EA219-3675-4213-A372-6E9E5685F2B7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93269386-FCD2-4BC3-8D87-4F1F4938B622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paymentOngoing.jsp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D69208D-80E6-4D8B-B60A-4FD7F67F29F7}"/>
              </a:ext>
            </a:extLst>
          </p:cNvPr>
          <p:cNvSpPr/>
          <p:nvPr/>
        </p:nvSpPr>
        <p:spPr>
          <a:xfrm>
            <a:off x="3723053" y="5278560"/>
            <a:ext cx="977412" cy="35633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B0BDF0E-116B-4CF4-8889-61AAFA2B34B1}"/>
              </a:ext>
            </a:extLst>
          </p:cNvPr>
          <p:cNvCxnSpPr>
            <a:cxnSpLocks/>
          </p:cNvCxnSpPr>
          <p:nvPr/>
        </p:nvCxnSpPr>
        <p:spPr>
          <a:xfrm flipH="1">
            <a:off x="4209072" y="5644905"/>
            <a:ext cx="5373" cy="609356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FAAC8435-5327-4F7E-94D4-AB1BEDBD3D15}"/>
              </a:ext>
            </a:extLst>
          </p:cNvPr>
          <p:cNvGrpSpPr/>
          <p:nvPr/>
        </p:nvGrpSpPr>
        <p:grpSpPr>
          <a:xfrm>
            <a:off x="3043526" y="5992568"/>
            <a:ext cx="2521142" cy="518659"/>
            <a:chOff x="7473872" y="3997936"/>
            <a:chExt cx="2521142" cy="518659"/>
          </a:xfrm>
        </p:grpSpPr>
        <p:sp>
          <p:nvSpPr>
            <p:cNvPr id="20" name="대각선 방향의 모서리가 둥근 사각형 19">
              <a:extLst>
                <a:ext uri="{FF2B5EF4-FFF2-40B4-BE49-F238E27FC236}">
                  <a16:creationId xmlns:a16="http://schemas.microsoft.com/office/drawing/2014/main" xmlns="" id="{EF82DFEF-8508-44F9-8B7E-C061EF84FF24}"/>
                </a:ext>
              </a:extLst>
            </p:cNvPr>
            <p:cNvSpPr/>
            <p:nvPr/>
          </p:nvSpPr>
          <p:spPr>
            <a:xfrm flipH="1">
              <a:off x="7622059" y="4031274"/>
              <a:ext cx="2060484" cy="48532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xmlns="" id="{934E9B3D-3852-471E-88BF-4BA5BC4A1BDC}"/>
                </a:ext>
              </a:extLst>
            </p:cNvPr>
            <p:cNvSpPr/>
            <p:nvPr/>
          </p:nvSpPr>
          <p:spPr>
            <a:xfrm>
              <a:off x="7585777" y="3997936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D2494FDF-AACC-439C-A5B6-9DE724957706}"/>
                </a:ext>
              </a:extLst>
            </p:cNvPr>
            <p:cNvSpPr/>
            <p:nvPr/>
          </p:nvSpPr>
          <p:spPr>
            <a:xfrm>
              <a:off x="7473872" y="4080970"/>
              <a:ext cx="2521142" cy="37779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새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추가하기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59399B3-3AF2-4264-875C-5A210CACE779}"/>
              </a:ext>
            </a:extLst>
          </p:cNvPr>
          <p:cNvSpPr/>
          <p:nvPr/>
        </p:nvSpPr>
        <p:spPr>
          <a:xfrm>
            <a:off x="2275253" y="2278185"/>
            <a:ext cx="4844562" cy="248040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FDD40BF8-C52F-4830-BCCF-7D971DFBE192}"/>
              </a:ext>
            </a:extLst>
          </p:cNvPr>
          <p:cNvCxnSpPr>
            <a:cxnSpLocks/>
          </p:cNvCxnSpPr>
          <p:nvPr/>
        </p:nvCxnSpPr>
        <p:spPr>
          <a:xfrm flipV="1">
            <a:off x="7110045" y="2987186"/>
            <a:ext cx="2004402" cy="24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33FC8B58-98DD-430A-BD2F-A955DEE68D59}"/>
              </a:ext>
            </a:extLst>
          </p:cNvPr>
          <p:cNvGrpSpPr/>
          <p:nvPr/>
        </p:nvGrpSpPr>
        <p:grpSpPr>
          <a:xfrm>
            <a:off x="8863301" y="2811218"/>
            <a:ext cx="2844992" cy="794884"/>
            <a:chOff x="7559597" y="3997936"/>
            <a:chExt cx="2844992" cy="794884"/>
          </a:xfrm>
        </p:grpSpPr>
        <p:sp>
          <p:nvSpPr>
            <p:cNvPr id="26" name="대각선 방향의 모서리가 둥근 사각형 19">
              <a:extLst>
                <a:ext uri="{FF2B5EF4-FFF2-40B4-BE49-F238E27FC236}">
                  <a16:creationId xmlns:a16="http://schemas.microsoft.com/office/drawing/2014/main" xmlns="" id="{27242C23-3328-44F9-A20E-9CD6BE8FC718}"/>
                </a:ext>
              </a:extLst>
            </p:cNvPr>
            <p:cNvSpPr/>
            <p:nvPr/>
          </p:nvSpPr>
          <p:spPr>
            <a:xfrm flipH="1">
              <a:off x="7622059" y="4031274"/>
              <a:ext cx="2774859" cy="76154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대각선 줄무늬 26">
              <a:extLst>
                <a:ext uri="{FF2B5EF4-FFF2-40B4-BE49-F238E27FC236}">
                  <a16:creationId xmlns:a16="http://schemas.microsoft.com/office/drawing/2014/main" xmlns="" id="{90ECA0B0-064A-4659-AECA-21FFFA9C4721}"/>
                </a:ext>
              </a:extLst>
            </p:cNvPr>
            <p:cNvSpPr/>
            <p:nvPr/>
          </p:nvSpPr>
          <p:spPr>
            <a:xfrm>
              <a:off x="7585777" y="3997936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76A13A08-58AB-4543-8039-79B3A1C81BA9}"/>
                </a:ext>
              </a:extLst>
            </p:cNvPr>
            <p:cNvSpPr/>
            <p:nvPr/>
          </p:nvSpPr>
          <p:spPr>
            <a:xfrm>
              <a:off x="7559597" y="4061920"/>
              <a:ext cx="2844992" cy="69705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재확인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  (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추가토핑,수량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등)</a:t>
              </a:r>
            </a:p>
          </p:txBody>
        </p:sp>
      </p:grpSp>
      <p:sp>
        <p:nvSpPr>
          <p:cNvPr id="29" name="직사각형 4">
            <a:extLst>
              <a:ext uri="{FF2B5EF4-FFF2-40B4-BE49-F238E27FC236}">
                <a16:creationId xmlns:a16="http://schemas.microsoft.com/office/drawing/2014/main" xmlns="" id="{61F46B1D-CCF7-4E0A-9CFA-33C08316772D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주문 내역 확인 및 결제</a:t>
            </a:r>
          </a:p>
        </p:txBody>
      </p:sp>
    </p:spTree>
    <p:extLst>
      <p:ext uri="{BB962C8B-B14F-4D97-AF65-F5344CB8AC3E}">
        <p14:creationId xmlns:p14="http://schemas.microsoft.com/office/powerpoint/2010/main" val="3807832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F8A74A0-B0D7-4918-80C2-F95400C53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5" t="10591" r="12567" b="597"/>
          <a:stretch/>
        </p:blipFill>
        <p:spPr>
          <a:xfrm>
            <a:off x="5707886" y="2710229"/>
            <a:ext cx="4985198" cy="32366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D3B40E1-CD9A-4880-A32A-2266C9F38CB5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944EFE97-A7E1-4DBD-ADD6-9349CD0257F6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39" name="대각선 방향의 모서리가 둥근 사각형 19">
                <a:extLst>
                  <a:ext uri="{FF2B5EF4-FFF2-40B4-BE49-F238E27FC236}">
                    <a16:creationId xmlns:a16="http://schemas.microsoft.com/office/drawing/2014/main" xmlns="" id="{62B53AEC-1751-429B-A16E-F4B5CBD9D762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대각선 줄무늬 39">
                <a:extLst>
                  <a:ext uri="{FF2B5EF4-FFF2-40B4-BE49-F238E27FC236}">
                    <a16:creationId xmlns:a16="http://schemas.microsoft.com/office/drawing/2014/main" xmlns="" id="{B37EA219-3675-4213-A372-6E9E5685F2B7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93269386-FCD2-4BC3-8D87-4F1F4938B622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paymentOngoing.jsp</a:t>
              </a:r>
            </a:p>
          </p:txBody>
        </p:sp>
      </p:grpSp>
      <p:pic>
        <p:nvPicPr>
          <p:cNvPr id="6" name="그림 6" descr="텍스트, 앉아있는, 전화이(가) 표시된 사진&#10;&#10;자동 생성된 설명">
            <a:extLst>
              <a:ext uri="{FF2B5EF4-FFF2-40B4-BE49-F238E27FC236}">
                <a16:creationId xmlns:a16="http://schemas.microsoft.com/office/drawing/2014/main" xmlns="" id="{37921C37-8009-46E9-9FE6-B034C2654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328370"/>
            <a:ext cx="4257675" cy="422056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FBAB905-E2CC-43B5-AE7A-1DC0DB315637}"/>
              </a:ext>
            </a:extLst>
          </p:cNvPr>
          <p:cNvGrpSpPr/>
          <p:nvPr/>
        </p:nvGrpSpPr>
        <p:grpSpPr>
          <a:xfrm>
            <a:off x="9059175" y="5601800"/>
            <a:ext cx="2521142" cy="879876"/>
            <a:chOff x="8777576" y="5078169"/>
            <a:chExt cx="2521142" cy="879876"/>
          </a:xfrm>
        </p:grpSpPr>
        <p:sp>
          <p:nvSpPr>
            <p:cNvPr id="35" name="대각선 방향의 모서리가 둥근 사각형 19">
              <a:extLst>
                <a:ext uri="{FF2B5EF4-FFF2-40B4-BE49-F238E27FC236}">
                  <a16:creationId xmlns:a16="http://schemas.microsoft.com/office/drawing/2014/main" xmlns="" id="{66523610-3706-4122-81CF-E7D02901FB90}"/>
                </a:ext>
              </a:extLst>
            </p:cNvPr>
            <p:cNvSpPr/>
            <p:nvPr/>
          </p:nvSpPr>
          <p:spPr>
            <a:xfrm flipH="1">
              <a:off x="8915994" y="5121032"/>
              <a:ext cx="2167945" cy="837013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xmlns="" id="{87891622-37AA-4CB5-8BCB-FA563F4D1212}"/>
                </a:ext>
              </a:extLst>
            </p:cNvPr>
            <p:cNvSpPr/>
            <p:nvPr/>
          </p:nvSpPr>
          <p:spPr>
            <a:xfrm>
              <a:off x="8870431" y="5078169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877445F6-92F8-4151-A29C-7E3BA0CEEF31}"/>
                </a:ext>
              </a:extLst>
            </p:cNvPr>
            <p:cNvSpPr/>
            <p:nvPr/>
          </p:nvSpPr>
          <p:spPr>
            <a:xfrm>
              <a:off x="8777576" y="5170728"/>
              <a:ext cx="2521142" cy="69705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en-US" altLang="ko-KR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카카오페이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부트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API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)</a:t>
              </a:r>
            </a:p>
          </p:txBody>
        </p:sp>
      </p:grpSp>
      <p:sp>
        <p:nvSpPr>
          <p:cNvPr id="15" name="직사각형 4">
            <a:extLst>
              <a:ext uri="{FF2B5EF4-FFF2-40B4-BE49-F238E27FC236}">
                <a16:creationId xmlns:a16="http://schemas.microsoft.com/office/drawing/2014/main" xmlns="" id="{4227C1A2-3ED2-4D5A-80B9-9F2F0647AF00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주문 내역 확인 및 결제</a:t>
            </a:r>
          </a:p>
        </p:txBody>
      </p:sp>
    </p:spTree>
    <p:extLst>
      <p:ext uri="{BB962C8B-B14F-4D97-AF65-F5344CB8AC3E}">
        <p14:creationId xmlns:p14="http://schemas.microsoft.com/office/powerpoint/2010/main" val="470866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5272845-AFD2-4BE9-9770-ADDEA7B2DE31}"/>
              </a:ext>
            </a:extLst>
          </p:cNvPr>
          <p:cNvGrpSpPr/>
          <p:nvPr/>
        </p:nvGrpSpPr>
        <p:grpSpPr>
          <a:xfrm>
            <a:off x="9184640" y="5570539"/>
            <a:ext cx="2521142" cy="518659"/>
            <a:chOff x="7508973" y="3997936"/>
            <a:chExt cx="2521142" cy="518659"/>
          </a:xfrm>
        </p:grpSpPr>
        <p:sp>
          <p:nvSpPr>
            <p:cNvPr id="35" name="대각선 방향의 모서리가 둥근 사각형 19">
              <a:extLst>
                <a:ext uri="{FF2B5EF4-FFF2-40B4-BE49-F238E27FC236}">
                  <a16:creationId xmlns:a16="http://schemas.microsoft.com/office/drawing/2014/main" xmlns="" id="{66523610-3706-4122-81CF-E7D02901FB90}"/>
                </a:ext>
              </a:extLst>
            </p:cNvPr>
            <p:cNvSpPr/>
            <p:nvPr/>
          </p:nvSpPr>
          <p:spPr>
            <a:xfrm flipH="1">
              <a:off x="7622059" y="4031274"/>
              <a:ext cx="2060484" cy="485321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xmlns="" id="{87891622-37AA-4CB5-8BCB-FA563F4D1212}"/>
                </a:ext>
              </a:extLst>
            </p:cNvPr>
            <p:cNvSpPr/>
            <p:nvPr/>
          </p:nvSpPr>
          <p:spPr>
            <a:xfrm>
              <a:off x="7614352" y="3997936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877445F6-92F8-4151-A29C-7E3BA0CEEF31}"/>
                </a:ext>
              </a:extLst>
            </p:cNvPr>
            <p:cNvSpPr/>
            <p:nvPr/>
          </p:nvSpPr>
          <p:spPr>
            <a:xfrm>
              <a:off x="7508973" y="4047827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완료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D3B40E1-CD9A-4880-A32A-2266C9F38CB5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944EFE97-A7E1-4DBD-ADD6-9349CD0257F6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39" name="대각선 방향의 모서리가 둥근 사각형 19">
                <a:extLst>
                  <a:ext uri="{FF2B5EF4-FFF2-40B4-BE49-F238E27FC236}">
                    <a16:creationId xmlns:a16="http://schemas.microsoft.com/office/drawing/2014/main" xmlns="" id="{62B53AEC-1751-429B-A16E-F4B5CBD9D762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대각선 줄무늬 39">
                <a:extLst>
                  <a:ext uri="{FF2B5EF4-FFF2-40B4-BE49-F238E27FC236}">
                    <a16:creationId xmlns:a16="http://schemas.microsoft.com/office/drawing/2014/main" xmlns="" id="{B37EA219-3675-4213-A372-6E9E5685F2B7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93269386-FCD2-4BC3-8D87-4F1F4938B622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paymentSuccess.jsp</a:t>
              </a:r>
            </a:p>
          </p:txBody>
        </p:sp>
      </p:grp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B402256-B2AA-4253-A6C8-5F6289BB6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9" r="131" b="241"/>
          <a:stretch/>
        </p:blipFill>
        <p:spPr>
          <a:xfrm>
            <a:off x="904631" y="2490665"/>
            <a:ext cx="7764588" cy="3782563"/>
          </a:xfrm>
          <a:prstGeom prst="rect">
            <a:avLst/>
          </a:prstGeom>
        </p:spPr>
      </p:pic>
      <p:sp>
        <p:nvSpPr>
          <p:cNvPr id="15" name="직사각형 4">
            <a:extLst>
              <a:ext uri="{FF2B5EF4-FFF2-40B4-BE49-F238E27FC236}">
                <a16:creationId xmlns:a16="http://schemas.microsoft.com/office/drawing/2014/main" xmlns="" id="{5F4D0F0C-9461-4C61-96ED-93430546200E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주문 내역 확인 및 결제</a:t>
            </a:r>
          </a:p>
        </p:txBody>
      </p:sp>
    </p:spTree>
    <p:extLst>
      <p:ext uri="{BB962C8B-B14F-4D97-AF65-F5344CB8AC3E}">
        <p14:creationId xmlns:p14="http://schemas.microsoft.com/office/powerpoint/2010/main" val="327662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위쪽 모서리 6">
            <a:extLst>
              <a:ext uri="{FF2B5EF4-FFF2-40B4-BE49-F238E27FC236}">
                <a16:creationId xmlns:a16="http://schemas.microsoft.com/office/drawing/2014/main" xmlns="" id="{F38F96B1-4D9C-473B-BDEF-F6B69311401D}"/>
              </a:ext>
            </a:extLst>
          </p:cNvPr>
          <p:cNvSpPr/>
          <p:nvPr/>
        </p:nvSpPr>
        <p:spPr>
          <a:xfrm>
            <a:off x="701609" y="5553160"/>
            <a:ext cx="10728389" cy="102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1">
            <a:extLst>
              <a:ext uri="{FF2B5EF4-FFF2-40B4-BE49-F238E27FC236}">
                <a16:creationId xmlns:a16="http://schemas.microsoft.com/office/drawing/2014/main" xmlns="" id="{B94F4053-776D-4431-B185-D44C0E80505F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4">
            <a:extLst>
              <a:ext uri="{FF2B5EF4-FFF2-40B4-BE49-F238E27FC236}">
                <a16:creationId xmlns:a16="http://schemas.microsoft.com/office/drawing/2014/main" xmlns="" id="{A6AA7206-9F2E-461B-AF23-5CC529D8F526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개발 동기 및 목표</a:t>
            </a:r>
          </a:p>
        </p:txBody>
      </p:sp>
      <p:sp>
        <p:nvSpPr>
          <p:cNvPr id="8" name="사각형: 둥근 모서리 31">
            <a:extLst>
              <a:ext uri="{FF2B5EF4-FFF2-40B4-BE49-F238E27FC236}">
                <a16:creationId xmlns:a16="http://schemas.microsoft.com/office/drawing/2014/main" xmlns="" id="{E1491569-64D6-4B0C-9179-27DA98D7C187}"/>
              </a:ext>
            </a:extLst>
          </p:cNvPr>
          <p:cNvSpPr/>
          <p:nvPr/>
        </p:nvSpPr>
        <p:spPr>
          <a:xfrm>
            <a:off x="701608" y="1609053"/>
            <a:ext cx="1553217" cy="461216"/>
          </a:xfrm>
          <a:prstGeom prst="roundRect">
            <a:avLst>
              <a:gd name="adj" fmla="val 50000"/>
            </a:avLst>
          </a:prstGeom>
          <a:solidFill>
            <a:srgbClr val="33A29C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30">
            <a:extLst>
              <a:ext uri="{FF2B5EF4-FFF2-40B4-BE49-F238E27FC236}">
                <a16:creationId xmlns:a16="http://schemas.microsoft.com/office/drawing/2014/main" xmlns="" id="{67956619-627C-469B-91FB-2F537CFAFB3C}"/>
              </a:ext>
            </a:extLst>
          </p:cNvPr>
          <p:cNvSpPr/>
          <p:nvPr/>
        </p:nvSpPr>
        <p:spPr>
          <a:xfrm>
            <a:off x="969060" y="5674033"/>
            <a:ext cx="1008957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페이지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고객들이 편리하게 주문할 수 있는 서브웨이 온라인 주문 웹 사이트 제작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가맹점주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본사 관리자들이 보기 쉬운  웹 사이트 제작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둥근 모서리 31">
            <a:extLst>
              <a:ext uri="{FF2B5EF4-FFF2-40B4-BE49-F238E27FC236}">
                <a16:creationId xmlns:a16="http://schemas.microsoft.com/office/drawing/2014/main" xmlns="" id="{C8AC0752-C74F-405B-891C-E84DE5F1BD02}"/>
              </a:ext>
            </a:extLst>
          </p:cNvPr>
          <p:cNvSpPr/>
          <p:nvPr/>
        </p:nvSpPr>
        <p:spPr>
          <a:xfrm>
            <a:off x="701609" y="5018339"/>
            <a:ext cx="1553217" cy="461216"/>
          </a:xfrm>
          <a:prstGeom prst="roundRect">
            <a:avLst>
              <a:gd name="adj" fmla="val 50000"/>
            </a:avLst>
          </a:prstGeom>
          <a:solidFill>
            <a:srgbClr val="33A29C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위쪽 모서리 6">
            <a:extLst>
              <a:ext uri="{FF2B5EF4-FFF2-40B4-BE49-F238E27FC236}">
                <a16:creationId xmlns:a16="http://schemas.microsoft.com/office/drawing/2014/main" xmlns="" id="{084E120E-0A42-400E-AC2D-6B1F6164D880}"/>
              </a:ext>
            </a:extLst>
          </p:cNvPr>
          <p:cNvSpPr/>
          <p:nvPr/>
        </p:nvSpPr>
        <p:spPr>
          <a:xfrm>
            <a:off x="701607" y="2161831"/>
            <a:ext cx="10728391" cy="266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직사각형 30">
            <a:extLst>
              <a:ext uri="{FF2B5EF4-FFF2-40B4-BE49-F238E27FC236}">
                <a16:creationId xmlns:a16="http://schemas.microsoft.com/office/drawing/2014/main" xmlns="" id="{20138893-6F00-4E1F-B838-E8CC67FFE332}"/>
              </a:ext>
            </a:extLst>
          </p:cNvPr>
          <p:cNvSpPr/>
          <p:nvPr/>
        </p:nvSpPr>
        <p:spPr>
          <a:xfrm>
            <a:off x="1374307" y="3820974"/>
            <a:ext cx="4520048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서브웨이 매장 주문은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복잡해 부담스럽다는 인식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30">
            <a:extLst>
              <a:ext uri="{FF2B5EF4-FFF2-40B4-BE49-F238E27FC236}">
                <a16:creationId xmlns:a16="http://schemas.microsoft.com/office/drawing/2014/main" xmlns="" id="{A8517157-623F-46EA-B337-99EF0833C223}"/>
              </a:ext>
            </a:extLst>
          </p:cNvPr>
          <p:cNvSpPr/>
          <p:nvPr/>
        </p:nvSpPr>
        <p:spPr>
          <a:xfrm>
            <a:off x="6402153" y="3820974"/>
            <a:ext cx="4416137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온라인으로 원하는 메뉴와 커스텀을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마음껏 고를 수 있음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CE5613E1-E36E-4074-93E7-11ED936F8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58" y="2337502"/>
            <a:ext cx="1508345" cy="150834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0DADFE4-2D21-4990-9B22-576EDE41F1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47" y="2518280"/>
            <a:ext cx="1144453" cy="1146788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73CA6C5-B810-4367-9260-4FA664CB8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45" y="2793437"/>
            <a:ext cx="833059" cy="8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92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0ACD992-73AA-46CE-9981-88A5B146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" r="-2598" b="46845"/>
          <a:stretch/>
        </p:blipFill>
        <p:spPr>
          <a:xfrm>
            <a:off x="907286" y="2752844"/>
            <a:ext cx="5143733" cy="285046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3A1BEC8C-789F-4789-AFB9-BCAE1BA5C593}"/>
              </a:ext>
            </a:extLst>
          </p:cNvPr>
          <p:cNvGrpSpPr/>
          <p:nvPr/>
        </p:nvGrpSpPr>
        <p:grpSpPr>
          <a:xfrm>
            <a:off x="1815825" y="5775982"/>
            <a:ext cx="3203541" cy="587044"/>
            <a:chOff x="7794595" y="2443895"/>
            <a:chExt cx="3203541" cy="587044"/>
          </a:xfrm>
        </p:grpSpPr>
        <p:sp>
          <p:nvSpPr>
            <p:cNvPr id="29" name="대각선 방향의 모서리가 둥근 사각형 19">
              <a:extLst>
                <a:ext uri="{FF2B5EF4-FFF2-40B4-BE49-F238E27FC236}">
                  <a16:creationId xmlns:a16="http://schemas.microsoft.com/office/drawing/2014/main" xmlns="" id="{5461B959-9A6E-4F40-9719-FBBFAEB8B8E4}"/>
                </a:ext>
              </a:extLst>
            </p:cNvPr>
            <p:cNvSpPr/>
            <p:nvPr/>
          </p:nvSpPr>
          <p:spPr>
            <a:xfrm flipH="1">
              <a:off x="7821840" y="2487002"/>
              <a:ext cx="3115562" cy="543937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xmlns="" id="{855AC567-B315-4025-BA4D-528EF13EEF69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858612BF-C756-4ED2-8B21-A65252523312}"/>
                </a:ext>
              </a:extLst>
            </p:cNvPr>
            <p:cNvSpPr/>
            <p:nvPr/>
          </p:nvSpPr>
          <p:spPr>
            <a:xfrm>
              <a:off x="7890841" y="2525225"/>
              <a:ext cx="3107295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D198068A-BBAF-4250-94BD-658FC07CBCAB}"/>
              </a:ext>
            </a:extLst>
          </p:cNvPr>
          <p:cNvGrpSpPr/>
          <p:nvPr/>
        </p:nvGrpSpPr>
        <p:grpSpPr>
          <a:xfrm>
            <a:off x="7091210" y="5775982"/>
            <a:ext cx="3465045" cy="587044"/>
            <a:chOff x="7794595" y="2443895"/>
            <a:chExt cx="3279952" cy="587044"/>
          </a:xfrm>
        </p:grpSpPr>
        <p:sp>
          <p:nvSpPr>
            <p:cNvPr id="39" name="대각선 방향의 모서리가 둥근 사각형 19">
              <a:extLst>
                <a:ext uri="{FF2B5EF4-FFF2-40B4-BE49-F238E27FC236}">
                  <a16:creationId xmlns:a16="http://schemas.microsoft.com/office/drawing/2014/main" xmlns="" id="{10FF7A7A-87C2-4FD0-AEFC-74BF64AE8D2C}"/>
                </a:ext>
              </a:extLst>
            </p:cNvPr>
            <p:cNvSpPr/>
            <p:nvPr/>
          </p:nvSpPr>
          <p:spPr>
            <a:xfrm flipH="1">
              <a:off x="7821840" y="2487002"/>
              <a:ext cx="3115562" cy="543937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대각선 줄무늬 39">
              <a:extLst>
                <a:ext uri="{FF2B5EF4-FFF2-40B4-BE49-F238E27FC236}">
                  <a16:creationId xmlns:a16="http://schemas.microsoft.com/office/drawing/2014/main" xmlns="" id="{88003067-498C-4038-B1FF-1C2B61B95A33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A37EF2D-6D36-4094-BDFA-97D130F8AC32}"/>
                </a:ext>
              </a:extLst>
            </p:cNvPr>
            <p:cNvSpPr/>
            <p:nvPr/>
          </p:nvSpPr>
          <p:spPr>
            <a:xfrm>
              <a:off x="7879329" y="2525225"/>
              <a:ext cx="3195218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완료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테이블에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44C56C5-B806-43F3-92B1-A1CEC2BA5F9E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8B15AF7C-8DBD-425B-BD51-FF1D370295C4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18" name="대각선 방향의 모서리가 둥근 사각형 19">
                <a:extLst>
                  <a:ext uri="{FF2B5EF4-FFF2-40B4-BE49-F238E27FC236}">
                    <a16:creationId xmlns:a16="http://schemas.microsoft.com/office/drawing/2014/main" xmlns="" id="{D38B147C-D690-4070-9CB8-180D4F8C8D60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대각선 줄무늬 18">
                <a:extLst>
                  <a:ext uri="{FF2B5EF4-FFF2-40B4-BE49-F238E27FC236}">
                    <a16:creationId xmlns:a16="http://schemas.microsoft.com/office/drawing/2014/main" xmlns="" id="{58A2A9F3-C3B2-4E42-8C4B-0FABCBA8E30A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9E70240-D59A-458E-A15F-9184B26D66C5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PaymentController</a:t>
              </a:r>
            </a:p>
          </p:txBody>
        </p:sp>
      </p:grpSp>
      <p:pic>
        <p:nvPicPr>
          <p:cNvPr id="21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AD4FF83-0052-4252-916E-E698EA021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55" r="260" b="243"/>
          <a:stretch/>
        </p:blipFill>
        <p:spPr>
          <a:xfrm>
            <a:off x="6050808" y="2889347"/>
            <a:ext cx="5429745" cy="2713961"/>
          </a:xfrm>
          <a:prstGeom prst="rect">
            <a:avLst/>
          </a:prstGeom>
        </p:spPr>
      </p:pic>
      <p:sp>
        <p:nvSpPr>
          <p:cNvPr id="20" name="직사각형 4">
            <a:extLst>
              <a:ext uri="{FF2B5EF4-FFF2-40B4-BE49-F238E27FC236}">
                <a16:creationId xmlns:a16="http://schemas.microsoft.com/office/drawing/2014/main" xmlns="" id="{1066F505-B8A3-41B7-83CD-5D74EF760315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주문 내역 확인 및 결제</a:t>
            </a:r>
          </a:p>
        </p:txBody>
      </p:sp>
    </p:spTree>
    <p:extLst>
      <p:ext uri="{BB962C8B-B14F-4D97-AF65-F5344CB8AC3E}">
        <p14:creationId xmlns:p14="http://schemas.microsoft.com/office/powerpoint/2010/main" val="571256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3A1BEC8C-789F-4789-AFB9-BCAE1BA5C593}"/>
              </a:ext>
            </a:extLst>
          </p:cNvPr>
          <p:cNvGrpSpPr/>
          <p:nvPr/>
        </p:nvGrpSpPr>
        <p:grpSpPr>
          <a:xfrm>
            <a:off x="2077396" y="5491895"/>
            <a:ext cx="3194016" cy="1162365"/>
            <a:chOff x="7794595" y="2443895"/>
            <a:chExt cx="3194016" cy="1162365"/>
          </a:xfrm>
        </p:grpSpPr>
        <p:sp>
          <p:nvSpPr>
            <p:cNvPr id="29" name="대각선 방향의 모서리가 둥근 사각형 19">
              <a:extLst>
                <a:ext uri="{FF2B5EF4-FFF2-40B4-BE49-F238E27FC236}">
                  <a16:creationId xmlns:a16="http://schemas.microsoft.com/office/drawing/2014/main" xmlns="" id="{5461B959-9A6E-4F40-9719-FBBFAEB8B8E4}"/>
                </a:ext>
              </a:extLst>
            </p:cNvPr>
            <p:cNvSpPr/>
            <p:nvPr/>
          </p:nvSpPr>
          <p:spPr>
            <a:xfrm flipH="1">
              <a:off x="7821840" y="2487002"/>
              <a:ext cx="3106037" cy="848737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대각선 줄무늬 29">
              <a:extLst>
                <a:ext uri="{FF2B5EF4-FFF2-40B4-BE49-F238E27FC236}">
                  <a16:creationId xmlns:a16="http://schemas.microsoft.com/office/drawing/2014/main" xmlns="" id="{855AC567-B315-4025-BA4D-528EF13EEF69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858612BF-C756-4ED2-8B21-A65252523312}"/>
                </a:ext>
              </a:extLst>
            </p:cNvPr>
            <p:cNvSpPr/>
            <p:nvPr/>
          </p:nvSpPr>
          <p:spPr>
            <a:xfrm>
              <a:off x="7881316" y="2515577"/>
              <a:ext cx="3107295" cy="109068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포인트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시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차감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금액의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10%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포인트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적립</a:t>
              </a:r>
              <a:endParaRPr lang="en-US" sz="1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D198068A-BBAF-4250-94BD-658FC07CBCAB}"/>
              </a:ext>
            </a:extLst>
          </p:cNvPr>
          <p:cNvGrpSpPr/>
          <p:nvPr/>
        </p:nvGrpSpPr>
        <p:grpSpPr>
          <a:xfrm>
            <a:off x="7181172" y="5670610"/>
            <a:ext cx="3703170" cy="577519"/>
            <a:chOff x="7794595" y="2443895"/>
            <a:chExt cx="3505357" cy="577519"/>
          </a:xfrm>
        </p:grpSpPr>
        <p:sp>
          <p:nvSpPr>
            <p:cNvPr id="39" name="대각선 방향의 모서리가 둥근 사각형 19">
              <a:extLst>
                <a:ext uri="{FF2B5EF4-FFF2-40B4-BE49-F238E27FC236}">
                  <a16:creationId xmlns:a16="http://schemas.microsoft.com/office/drawing/2014/main" xmlns="" id="{10FF7A7A-87C2-4FD0-AEFC-74BF64AE8D2C}"/>
                </a:ext>
              </a:extLst>
            </p:cNvPr>
            <p:cNvSpPr/>
            <p:nvPr/>
          </p:nvSpPr>
          <p:spPr>
            <a:xfrm flipH="1">
              <a:off x="7821840" y="2487002"/>
              <a:ext cx="3386048" cy="534412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대각선 줄무늬 39">
              <a:extLst>
                <a:ext uri="{FF2B5EF4-FFF2-40B4-BE49-F238E27FC236}">
                  <a16:creationId xmlns:a16="http://schemas.microsoft.com/office/drawing/2014/main" xmlns="" id="{88003067-498C-4038-B1FF-1C2B61B95A33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A37EF2D-6D36-4094-BDFA-97D130F8AC32}"/>
                </a:ext>
              </a:extLst>
            </p:cNvPr>
            <p:cNvSpPr/>
            <p:nvPr/>
          </p:nvSpPr>
          <p:spPr>
            <a:xfrm>
              <a:off x="7879329" y="2566005"/>
              <a:ext cx="3420623" cy="39818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변경된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포인트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내역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회원정보에</a:t>
              </a:r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</a:t>
              </a:r>
              <a:endPara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44C56C5-B806-43F3-92B1-A1CEC2BA5F9E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8B15AF7C-8DBD-425B-BD51-FF1D370295C4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18" name="대각선 방향의 모서리가 둥근 사각형 19">
                <a:extLst>
                  <a:ext uri="{FF2B5EF4-FFF2-40B4-BE49-F238E27FC236}">
                    <a16:creationId xmlns:a16="http://schemas.microsoft.com/office/drawing/2014/main" xmlns="" id="{D38B147C-D690-4070-9CB8-180D4F8C8D60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대각선 줄무늬 18">
                <a:extLst>
                  <a:ext uri="{FF2B5EF4-FFF2-40B4-BE49-F238E27FC236}">
                    <a16:creationId xmlns:a16="http://schemas.microsoft.com/office/drawing/2014/main" xmlns="" id="{58A2A9F3-C3B2-4E42-8C4B-0FABCBA8E30A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9E70240-D59A-458E-A15F-9184B26D66C5}"/>
                </a:ext>
              </a:extLst>
            </p:cNvPr>
            <p:cNvSpPr/>
            <p:nvPr/>
          </p:nvSpPr>
          <p:spPr>
            <a:xfrm>
              <a:off x="1118498" y="1507266"/>
              <a:ext cx="2521142" cy="41402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ea typeface="맑은 고딕"/>
                </a:rPr>
                <a:t>  </a:t>
              </a:r>
              <a:r>
                <a:rPr lang="en-US" altLang="ko-KR" sz="1600" b="1" dirty="0" err="1">
                  <a:ea typeface="맑은 고딕"/>
                </a:rPr>
                <a:t>PaymentController</a:t>
              </a:r>
            </a:p>
          </p:txBody>
        </p:sp>
      </p:grpSp>
      <p:pic>
        <p:nvPicPr>
          <p:cNvPr id="6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175F9D0-48C0-4B11-9F5F-097B1C7F9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" b="55789"/>
          <a:stretch/>
        </p:blipFill>
        <p:spPr>
          <a:xfrm>
            <a:off x="992554" y="2848472"/>
            <a:ext cx="5371132" cy="2422115"/>
          </a:xfrm>
          <a:prstGeom prst="rect">
            <a:avLst/>
          </a:prstGeom>
        </p:spPr>
      </p:pic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312750D-8006-488C-BCD1-AE684D22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11" r="356" b="351"/>
          <a:stretch/>
        </p:blipFill>
        <p:spPr>
          <a:xfrm>
            <a:off x="6590323" y="2623779"/>
            <a:ext cx="4716593" cy="2656413"/>
          </a:xfrm>
          <a:prstGeom prst="rect">
            <a:avLst/>
          </a:prstGeom>
        </p:spPr>
      </p:pic>
      <p:sp>
        <p:nvSpPr>
          <p:cNvPr id="20" name="직사각형 4">
            <a:extLst>
              <a:ext uri="{FF2B5EF4-FFF2-40B4-BE49-F238E27FC236}">
                <a16:creationId xmlns:a16="http://schemas.microsoft.com/office/drawing/2014/main" xmlns="" id="{B9537893-B583-4EAF-8228-4FD2666E38B6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주문 내역 확인 및 결제</a:t>
            </a:r>
          </a:p>
        </p:txBody>
      </p:sp>
    </p:spTree>
    <p:extLst>
      <p:ext uri="{BB962C8B-B14F-4D97-AF65-F5344CB8AC3E}">
        <p14:creationId xmlns:p14="http://schemas.microsoft.com/office/powerpoint/2010/main" val="252592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1944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19452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내 주변 매장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0643936719453"/>
          <p:cNvSpPr/>
          <p:nvPr/>
        </p:nvSpPr>
        <p:spPr>
          <a:xfrm flipH="1">
            <a:off x="7344873" y="1610302"/>
            <a:ext cx="3135012" cy="812024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9530643936719457"/>
          <p:cNvSpPr/>
          <p:nvPr/>
        </p:nvSpPr>
        <p:spPr>
          <a:xfrm>
            <a:off x="7324451" y="160111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0643936719461"/>
          <p:cNvSpPr/>
          <p:nvPr/>
        </p:nvSpPr>
        <p:spPr>
          <a:xfrm>
            <a:off x="7397472" y="164577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8" name="nppt_159530643936719462"/>
          <p:cNvSpPr/>
          <p:nvPr/>
        </p:nvSpPr>
        <p:spPr>
          <a:xfrm>
            <a:off x="7576451" y="1790164"/>
            <a:ext cx="3810000" cy="807975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Kakao Map API를 이용하여 현재 내 위치 주변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매장 리스트를 가져오는 것을 구현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키워드와 중심 위치의 좌표, 검색반경으로 검색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하여 지도에 표시</a:t>
            </a:r>
          </a:p>
          <a:p>
            <a:pPr marL="0" algn="l">
              <a:lnSpc>
                <a:spcPct val="100000"/>
              </a:lnSpc>
              <a:buNone/>
            </a:pPr>
            <a:endParaRPr altLang="ko-KR" sz="1000">
              <a:solidFill>
                <a:schemeClr val="tx1">
                  <a:alpha val="100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9" name="nppt_15953064393671955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260" y="1514619"/>
            <a:ext cx="6771971" cy="3474632"/>
          </a:xfrm>
          <a:prstGeom prst="rect">
            <a:avLst/>
          </a:prstGeom>
        </p:spPr>
      </p:pic>
      <p:pic>
        <p:nvPicPr>
          <p:cNvPr id="10" name="nppt_15953064393671989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260" y="5078993"/>
            <a:ext cx="5289326" cy="904620"/>
          </a:xfrm>
          <a:prstGeom prst="rect">
            <a:avLst/>
          </a:prstGeom>
        </p:spPr>
      </p:pic>
      <p:sp>
        <p:nvSpPr>
          <p:cNvPr id="11" name="nppt_159530643936720059"/>
          <p:cNvSpPr/>
          <p:nvPr/>
        </p:nvSpPr>
        <p:spPr>
          <a:xfrm>
            <a:off x="1914572" y="3808723"/>
            <a:ext cx="316543" cy="326754"/>
          </a:xfrm>
          <a:prstGeom prst="ellipse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2" name="nppt_159530643936720117"/>
          <p:cNvCxnSpPr>
            <a:stCxn id="11" idx="4"/>
          </p:cNvCxnSpPr>
          <p:nvPr/>
        </p:nvCxnSpPr>
        <p:spPr>
          <a:xfrm>
            <a:off x="2072843" y="4135477"/>
            <a:ext cx="1" cy="970050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pic>
        <p:nvPicPr>
          <p:cNvPr id="13" name="nppt_159530643936720124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4873" y="2547227"/>
            <a:ext cx="4482653" cy="246006"/>
          </a:xfrm>
          <a:prstGeom prst="rect">
            <a:avLst/>
          </a:prstGeom>
        </p:spPr>
      </p:pic>
      <p:sp>
        <p:nvSpPr>
          <p:cNvPr id="14" name="nppt_159530643936720310"/>
          <p:cNvSpPr/>
          <p:nvPr/>
        </p:nvSpPr>
        <p:spPr>
          <a:xfrm>
            <a:off x="781145" y="5646713"/>
            <a:ext cx="2297488" cy="194010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5" name="nppt_159530643936720334"/>
          <p:cNvCxnSpPr>
            <a:stCxn id="14" idx="3"/>
          </p:cNvCxnSpPr>
          <p:nvPr/>
        </p:nvCxnSpPr>
        <p:spPr>
          <a:xfrm flipV="1">
            <a:off x="3078633" y="2736562"/>
            <a:ext cx="7321326" cy="3007156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16" name="nppt_159530643936720340"/>
          <p:cNvSpPr/>
          <p:nvPr/>
        </p:nvSpPr>
        <p:spPr>
          <a:xfrm>
            <a:off x="10277427" y="2573185"/>
            <a:ext cx="663718" cy="183799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pic>
        <p:nvPicPr>
          <p:cNvPr id="17" name="nppt_159530643936720386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4873" y="2947450"/>
            <a:ext cx="3586200" cy="2796267"/>
          </a:xfrm>
          <a:prstGeom prst="rect">
            <a:avLst/>
          </a:prstGeom>
        </p:spPr>
      </p:pic>
      <p:sp>
        <p:nvSpPr>
          <p:cNvPr id="18" name="nppt_159530643936720564"/>
          <p:cNvSpPr/>
          <p:nvPr/>
        </p:nvSpPr>
        <p:spPr>
          <a:xfrm>
            <a:off x="3180743" y="2460864"/>
            <a:ext cx="377809" cy="428864"/>
          </a:xfrm>
          <a:prstGeom prst="ellipse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9" name="nppt_159530643936720588"/>
          <p:cNvCxnSpPr>
            <a:stCxn id="18" idx="6"/>
          </p:cNvCxnSpPr>
          <p:nvPr/>
        </p:nvCxnSpPr>
        <p:spPr>
          <a:xfrm>
            <a:off x="3558552" y="2675296"/>
            <a:ext cx="3900623" cy="1072161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20" name="nppt_159530643936720634"/>
          <p:cNvSpPr/>
          <p:nvPr/>
        </p:nvSpPr>
        <p:spPr>
          <a:xfrm flipH="1">
            <a:off x="7365295" y="5849910"/>
            <a:ext cx="3135012" cy="812024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nppt_159530643936720638"/>
          <p:cNvSpPr/>
          <p:nvPr/>
        </p:nvSpPr>
        <p:spPr>
          <a:xfrm>
            <a:off x="7344873" y="5840723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nppt_159530643936720642"/>
          <p:cNvSpPr/>
          <p:nvPr/>
        </p:nvSpPr>
        <p:spPr>
          <a:xfrm>
            <a:off x="7364729" y="5891188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23" name="nppt_159530643936720648"/>
          <p:cNvSpPr/>
          <p:nvPr/>
        </p:nvSpPr>
        <p:spPr>
          <a:xfrm>
            <a:off x="7543707" y="6035592"/>
            <a:ext cx="3810000" cy="66510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for문을 이용하여 검색된 모든 매장에 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마커를 표시</a:t>
            </a:r>
          </a:p>
          <a:p>
            <a:pPr marL="0" algn="l">
              <a:lnSpc>
                <a:spcPct val="100000"/>
              </a:lnSpc>
              <a:buNone/>
            </a:pPr>
            <a:endParaRPr altLang="ko-KR" sz="1000">
              <a:solidFill>
                <a:schemeClr val="tx1">
                  <a:alpha val="100000"/>
                </a:schemeClr>
              </a:solidFill>
              <a:latin typeface="나눔고딕"/>
              <a:ea typeface="나눔고딕"/>
            </a:endParaRPr>
          </a:p>
          <a:p>
            <a:pPr marL="0" algn="l">
              <a:lnSpc>
                <a:spcPct val="100000"/>
              </a:lnSpc>
              <a:buNone/>
            </a:pPr>
            <a:endParaRPr altLang="ko-KR" sz="1000">
              <a:solidFill>
                <a:schemeClr val="tx1">
                  <a:alpha val="100000"/>
                </a:schemeClr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1156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22109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22113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포인트 페이지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0643936722114"/>
          <p:cNvSpPr/>
          <p:nvPr/>
        </p:nvSpPr>
        <p:spPr>
          <a:xfrm flipH="1">
            <a:off x="5150313" y="2021782"/>
            <a:ext cx="3135012" cy="556890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9530643936722118"/>
          <p:cNvSpPr/>
          <p:nvPr/>
        </p:nvSpPr>
        <p:spPr>
          <a:xfrm>
            <a:off x="5129891" y="201259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0643936722122"/>
          <p:cNvSpPr/>
          <p:nvPr/>
        </p:nvSpPr>
        <p:spPr>
          <a:xfrm>
            <a:off x="5202912" y="205725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8" name="nppt_159530643936722123"/>
          <p:cNvSpPr/>
          <p:nvPr/>
        </p:nvSpPr>
        <p:spPr>
          <a:xfrm>
            <a:off x="5381891" y="2198378"/>
            <a:ext cx="3810000" cy="37935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포인트에 관한 모든 내역을 날짜 순으로 5개씩 출력</a:t>
            </a:r>
          </a:p>
          <a:p>
            <a:pPr marL="0" algn="l">
              <a:lnSpc>
                <a:spcPct val="100000"/>
              </a:lnSpc>
              <a:buNone/>
            </a:pPr>
            <a:endParaRPr altLang="ko-KR" sz="1000">
              <a:latin typeface="나눔고딕"/>
              <a:ea typeface="나눔고딕"/>
            </a:endParaRPr>
          </a:p>
        </p:txBody>
      </p:sp>
      <p:pic>
        <p:nvPicPr>
          <p:cNvPr id="9" name="nppt_15953064393672234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767" y="1481817"/>
            <a:ext cx="4480968" cy="2628900"/>
          </a:xfrm>
          <a:prstGeom prst="rect">
            <a:avLst/>
          </a:prstGeom>
        </p:spPr>
      </p:pic>
      <p:pic>
        <p:nvPicPr>
          <p:cNvPr id="10" name="nppt_15953064393672236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767" y="4110717"/>
            <a:ext cx="4525634" cy="2406145"/>
          </a:xfrm>
          <a:prstGeom prst="rect">
            <a:avLst/>
          </a:prstGeom>
        </p:spPr>
      </p:pic>
      <p:pic>
        <p:nvPicPr>
          <p:cNvPr id="11" name="nppt_159530643936722827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2532" y="1481817"/>
            <a:ext cx="4952361" cy="403615"/>
          </a:xfrm>
          <a:prstGeom prst="rect">
            <a:avLst/>
          </a:prstGeom>
        </p:spPr>
      </p:pic>
      <p:pic>
        <p:nvPicPr>
          <p:cNvPr id="12" name="nppt_159530643936723217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02912" y="2796267"/>
            <a:ext cx="4822118" cy="1326696"/>
          </a:xfrm>
          <a:prstGeom prst="rect">
            <a:avLst/>
          </a:prstGeom>
        </p:spPr>
      </p:pic>
      <p:sp>
        <p:nvSpPr>
          <p:cNvPr id="13" name="nppt_159530643936723353"/>
          <p:cNvSpPr/>
          <p:nvPr/>
        </p:nvSpPr>
        <p:spPr>
          <a:xfrm>
            <a:off x="638190" y="2277065"/>
            <a:ext cx="377810" cy="3880201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4" name="nppt_159530643936723440"/>
          <p:cNvCxnSpPr>
            <a:stCxn id="13" idx="3"/>
            <a:endCxn id="12" idx="1"/>
          </p:cNvCxnSpPr>
          <p:nvPr/>
        </p:nvCxnSpPr>
        <p:spPr>
          <a:xfrm flipV="1">
            <a:off x="1016000" y="3459616"/>
            <a:ext cx="4186912" cy="757549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15" name="nppt_159530643936723565"/>
          <p:cNvSpPr/>
          <p:nvPr/>
        </p:nvSpPr>
        <p:spPr>
          <a:xfrm flipH="1">
            <a:off x="5201368" y="4285726"/>
            <a:ext cx="3512821" cy="1301881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nppt_159530643936723569"/>
          <p:cNvSpPr/>
          <p:nvPr/>
        </p:nvSpPr>
        <p:spPr>
          <a:xfrm>
            <a:off x="5178835" y="4276539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nppt_159530643936723573"/>
          <p:cNvSpPr/>
          <p:nvPr/>
        </p:nvSpPr>
        <p:spPr>
          <a:xfrm>
            <a:off x="5251857" y="4321196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18" name="nppt_159530643936723575"/>
          <p:cNvSpPr/>
          <p:nvPr/>
        </p:nvSpPr>
        <p:spPr>
          <a:xfrm>
            <a:off x="5430835" y="4463967"/>
            <a:ext cx="3810000" cy="95085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pointStat에 따라 이미지 변경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000">
                <a:latin typeface="나눔고딕"/>
                <a:ea typeface="나눔고딕"/>
              </a:rPr>
              <a:t>0 - 카트에서 포인트 적용 시 차감 </a:t>
            </a:r>
            <a:r>
              <a:rPr lang="en-US" altLang="ko-KR"/>
              <a:t/>
            </a:r>
            <a:br>
              <a:rPr lang="en-US" altLang="ko-KR"/>
            </a:br>
            <a:r>
              <a:rPr altLang="ko-KR" sz="1000">
                <a:latin typeface="나눔고딕"/>
                <a:ea typeface="나눔고딕"/>
              </a:rPr>
              <a:t>1 - 결제 완료 시 적립 </a:t>
            </a:r>
            <a:r>
              <a:rPr lang="en-US" altLang="ko-KR"/>
              <a:t/>
            </a:r>
            <a:br>
              <a:rPr lang="en-US" altLang="ko-KR"/>
            </a:br>
            <a:r>
              <a:rPr altLang="ko-KR" sz="1000">
                <a:latin typeface="나눔고딕"/>
                <a:ea typeface="나눔고딕"/>
              </a:rPr>
              <a:t>2 - 환불 시 결제에 사용했던 포인트 돌려주기</a:t>
            </a:r>
            <a:r>
              <a:rPr lang="en-US" altLang="ko-KR"/>
              <a:t/>
            </a:r>
            <a:br>
              <a:rPr lang="en-US" altLang="ko-KR"/>
            </a:br>
            <a:r>
              <a:rPr altLang="ko-KR" sz="1000">
                <a:latin typeface="나눔고딕"/>
                <a:ea typeface="나눔고딕"/>
              </a:rPr>
              <a:t>3 - 환불 시 결제로 인해 적립되었던 포인트 차감</a:t>
            </a:r>
            <a:r>
              <a:rPr lang="en-US" altLang="ko-KR"/>
              <a:t/>
            </a:r>
            <a:br>
              <a:rPr lang="en-US" altLang="ko-KR"/>
            </a:br>
            <a:r>
              <a:rPr altLang="ko-KR" sz="1000">
                <a:latin typeface="나눔고딕"/>
                <a:ea typeface="나눔고딕"/>
              </a:rPr>
              <a:t>4 - 설문조사하고 적립된 포인트</a:t>
            </a:r>
          </a:p>
        </p:txBody>
      </p:sp>
    </p:spTree>
    <p:extLst>
      <p:ext uri="{BB962C8B-B14F-4D97-AF65-F5344CB8AC3E}">
        <p14:creationId xmlns:p14="http://schemas.microsoft.com/office/powerpoint/2010/main" val="1803277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24055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24059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포인트 페이지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0643936724060"/>
          <p:cNvSpPr/>
          <p:nvPr/>
        </p:nvSpPr>
        <p:spPr>
          <a:xfrm flipH="1">
            <a:off x="5229022" y="4113634"/>
            <a:ext cx="3135012" cy="556890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더 보기 버튼 클릭시 startNum을 변경하여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ajax를 이용하여 페이지 이동없이  다음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리스트를 출력 </a:t>
            </a:r>
          </a:p>
          <a:p>
            <a:pPr marL="0" algn="l">
              <a:lnSpc>
                <a:spcPct val="100000"/>
              </a:lnSpc>
              <a:buNone/>
            </a:pPr>
            <a:endParaRPr altLang="ko-KR" sz="1000">
              <a:solidFill>
                <a:schemeClr val="tx1">
                  <a:alpha val="10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nppt_159530643936724064"/>
          <p:cNvSpPr/>
          <p:nvPr/>
        </p:nvSpPr>
        <p:spPr>
          <a:xfrm>
            <a:off x="5208600" y="4104447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0643936724068"/>
          <p:cNvSpPr/>
          <p:nvPr/>
        </p:nvSpPr>
        <p:spPr>
          <a:xfrm>
            <a:off x="5281622" y="4149103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pic>
        <p:nvPicPr>
          <p:cNvPr id="8" name="nppt_15953064393672407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767" y="1481817"/>
            <a:ext cx="4480968" cy="2628900"/>
          </a:xfrm>
          <a:prstGeom prst="rect">
            <a:avLst/>
          </a:prstGeom>
        </p:spPr>
      </p:pic>
      <p:pic>
        <p:nvPicPr>
          <p:cNvPr id="9" name="nppt_159530643936724074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767" y="4110717"/>
            <a:ext cx="4525634" cy="2406145"/>
          </a:xfrm>
          <a:prstGeom prst="rect">
            <a:avLst/>
          </a:prstGeom>
        </p:spPr>
      </p:pic>
      <p:pic>
        <p:nvPicPr>
          <p:cNvPr id="10" name="nppt_15953064393672407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2532" y="1481817"/>
            <a:ext cx="4952361" cy="403615"/>
          </a:xfrm>
          <a:prstGeom prst="rect">
            <a:avLst/>
          </a:prstGeom>
        </p:spPr>
      </p:pic>
      <p:pic>
        <p:nvPicPr>
          <p:cNvPr id="11" name="nppt_159530643936724152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02912" y="1901104"/>
            <a:ext cx="2379175" cy="2074443"/>
          </a:xfrm>
          <a:prstGeom prst="rect">
            <a:avLst/>
          </a:prstGeom>
        </p:spPr>
      </p:pic>
      <p:sp>
        <p:nvSpPr>
          <p:cNvPr id="12" name="nppt_159530643936724268"/>
          <p:cNvSpPr/>
          <p:nvPr/>
        </p:nvSpPr>
        <p:spPr>
          <a:xfrm>
            <a:off x="2506814" y="6116422"/>
            <a:ext cx="684140" cy="347175"/>
          </a:xfrm>
          <a:prstGeom prst="round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3" name="nppt_159530643936724292"/>
          <p:cNvCxnSpPr>
            <a:stCxn id="12" idx="3"/>
            <a:endCxn id="11" idx="1"/>
          </p:cNvCxnSpPr>
          <p:nvPr/>
        </p:nvCxnSpPr>
        <p:spPr>
          <a:xfrm flipV="1">
            <a:off x="3190954" y="2938326"/>
            <a:ext cx="2011958" cy="3351683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pic>
        <p:nvPicPr>
          <p:cNvPr id="14" name="nppt_159530643936725170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9022" y="4802255"/>
            <a:ext cx="3180630" cy="1091973"/>
          </a:xfrm>
          <a:prstGeom prst="rect">
            <a:avLst/>
          </a:prstGeom>
        </p:spPr>
      </p:pic>
      <p:sp>
        <p:nvSpPr>
          <p:cNvPr id="15" name="nppt_159530643936725255"/>
          <p:cNvSpPr/>
          <p:nvPr/>
        </p:nvSpPr>
        <p:spPr>
          <a:xfrm flipH="1">
            <a:off x="5250313" y="5962262"/>
            <a:ext cx="3135012" cy="556890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더 보기 버튼을 눌렀을 때 더 이상 출력할 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리스트가 없을 경우 더보기 버튼을 삭제</a:t>
            </a:r>
          </a:p>
          <a:p>
            <a:pPr marL="0" algn="l">
              <a:lnSpc>
                <a:spcPct val="100000"/>
              </a:lnSpc>
              <a:buNone/>
            </a:pPr>
            <a:endParaRPr altLang="ko-KR" sz="1000">
              <a:solidFill>
                <a:schemeClr val="tx1">
                  <a:alpha val="10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nppt_159530643936725259"/>
          <p:cNvSpPr/>
          <p:nvPr/>
        </p:nvSpPr>
        <p:spPr>
          <a:xfrm>
            <a:off x="5229891" y="595307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nppt_159530643936725263"/>
          <p:cNvSpPr/>
          <p:nvPr/>
        </p:nvSpPr>
        <p:spPr>
          <a:xfrm>
            <a:off x="5302912" y="599773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68239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25870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25874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결제 내역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0643936725896"/>
          <p:cNvSpPr/>
          <p:nvPr/>
        </p:nvSpPr>
        <p:spPr>
          <a:xfrm flipH="1">
            <a:off x="8420233" y="4179182"/>
            <a:ext cx="3135012" cy="66914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환불일 경우 리뷰 쓰기 버튼을 삭제,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리뷰가 작성된 상태이면 survey_btn 클래스를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설정안하여 클릭이 안되도록 설정</a:t>
            </a:r>
          </a:p>
        </p:txBody>
      </p:sp>
      <p:sp>
        <p:nvSpPr>
          <p:cNvPr id="6" name="nppt_159530643936725900"/>
          <p:cNvSpPr/>
          <p:nvPr/>
        </p:nvSpPr>
        <p:spPr>
          <a:xfrm>
            <a:off x="8399811" y="416999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0643936725904"/>
          <p:cNvSpPr/>
          <p:nvPr/>
        </p:nvSpPr>
        <p:spPr>
          <a:xfrm>
            <a:off x="8472832" y="421465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pic>
        <p:nvPicPr>
          <p:cNvPr id="8" name="nppt_15953064393672595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643" y="1344867"/>
            <a:ext cx="7866199" cy="4168264"/>
          </a:xfrm>
          <a:prstGeom prst="rect">
            <a:avLst/>
          </a:prstGeom>
        </p:spPr>
      </p:pic>
      <p:sp>
        <p:nvSpPr>
          <p:cNvPr id="9" name="nppt_159530643936726024"/>
          <p:cNvSpPr/>
          <p:nvPr/>
        </p:nvSpPr>
        <p:spPr>
          <a:xfrm>
            <a:off x="393125" y="1848201"/>
            <a:ext cx="1174271" cy="3573869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0" name="nppt_159530643936726114"/>
          <p:cNvCxnSpPr>
            <a:stCxn id="9" idx="3"/>
          </p:cNvCxnSpPr>
          <p:nvPr/>
        </p:nvCxnSpPr>
        <p:spPr>
          <a:xfrm flipV="1">
            <a:off x="1567396" y="2042119"/>
            <a:ext cx="6749507" cy="1593015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pic>
        <p:nvPicPr>
          <p:cNvPr id="11" name="nppt_15953064393672612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5325" y="1344867"/>
            <a:ext cx="3522308" cy="266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12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2690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26907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결제 내역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0643936726908"/>
          <p:cNvSpPr/>
          <p:nvPr/>
        </p:nvSpPr>
        <p:spPr>
          <a:xfrm flipH="1">
            <a:off x="8399811" y="5541595"/>
            <a:ext cx="3135012" cy="66914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리뷰 작성 기간이 만료되면 리뷰 작성 창이 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뜨지 않도록 Modal과 연결되는 속성을 삭제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alert창을 띄우기 위한 클래스를 추가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</a:rPr>
              <a:t>리뷰 작성기간이 남아있다면 D-Day 표시</a:t>
            </a:r>
          </a:p>
          <a:p>
            <a:pPr marL="0" algn="ctr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6" name="nppt_159530643936726912"/>
          <p:cNvSpPr/>
          <p:nvPr/>
        </p:nvSpPr>
        <p:spPr>
          <a:xfrm>
            <a:off x="8399811" y="554159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0643936726916"/>
          <p:cNvSpPr/>
          <p:nvPr/>
        </p:nvSpPr>
        <p:spPr>
          <a:xfrm>
            <a:off x="8472832" y="558625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pic>
        <p:nvPicPr>
          <p:cNvPr id="8" name="nppt_15953064393672691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643" y="1344867"/>
            <a:ext cx="7866199" cy="4168264"/>
          </a:xfrm>
          <a:prstGeom prst="rect">
            <a:avLst/>
          </a:prstGeom>
        </p:spPr>
      </p:pic>
      <p:sp>
        <p:nvSpPr>
          <p:cNvPr id="9" name="nppt_159530643936726918"/>
          <p:cNvSpPr/>
          <p:nvPr/>
        </p:nvSpPr>
        <p:spPr>
          <a:xfrm>
            <a:off x="393125" y="1848201"/>
            <a:ext cx="1174271" cy="3573869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0" name="nppt_159530643936726922"/>
          <p:cNvCxnSpPr>
            <a:stCxn id="9" idx="3"/>
          </p:cNvCxnSpPr>
          <p:nvPr/>
        </p:nvCxnSpPr>
        <p:spPr>
          <a:xfrm flipV="1">
            <a:off x="1567396" y="2042119"/>
            <a:ext cx="6749507" cy="1593015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pic>
        <p:nvPicPr>
          <p:cNvPr id="11" name="nppt_15953064393672693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2832" y="1344867"/>
            <a:ext cx="2714788" cy="2796267"/>
          </a:xfrm>
          <a:prstGeom prst="rect">
            <a:avLst/>
          </a:prstGeom>
        </p:spPr>
      </p:pic>
      <p:pic>
        <p:nvPicPr>
          <p:cNvPr id="12" name="nppt_159530643936727294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0233" y="4147836"/>
            <a:ext cx="3562306" cy="12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03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0643936728917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0643936728921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결제 내역</a:t>
            </a:r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0643936728922"/>
          <p:cNvSpPr/>
          <p:nvPr/>
        </p:nvSpPr>
        <p:spPr>
          <a:xfrm flipH="1">
            <a:off x="8643651" y="3347035"/>
            <a:ext cx="3135012" cy="66914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상세보기 버튼 클릭시 해당 payNum의 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정보들을 가져와서 출력</a:t>
            </a:r>
          </a:p>
          <a:p>
            <a:pPr marL="0" algn="ctr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6" name="nppt_159530643936728926"/>
          <p:cNvSpPr/>
          <p:nvPr/>
        </p:nvSpPr>
        <p:spPr>
          <a:xfrm>
            <a:off x="8643651" y="334703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0643936728930"/>
          <p:cNvSpPr/>
          <p:nvPr/>
        </p:nvSpPr>
        <p:spPr>
          <a:xfrm>
            <a:off x="8716672" y="339169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pic>
        <p:nvPicPr>
          <p:cNvPr id="8" name="nppt_15953064393672893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659" y="1273750"/>
            <a:ext cx="7066099" cy="3744295"/>
          </a:xfrm>
          <a:prstGeom prst="rect">
            <a:avLst/>
          </a:prstGeom>
        </p:spPr>
      </p:pic>
      <p:sp>
        <p:nvSpPr>
          <p:cNvPr id="9" name="nppt_159530643936728974"/>
          <p:cNvSpPr/>
          <p:nvPr/>
        </p:nvSpPr>
        <p:spPr>
          <a:xfrm>
            <a:off x="4872134" y="3855748"/>
            <a:ext cx="308390" cy="283931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10" name="nppt_159530643936729033"/>
          <p:cNvSpPr/>
          <p:nvPr/>
        </p:nvSpPr>
        <p:spPr>
          <a:xfrm>
            <a:off x="5309917" y="1727046"/>
            <a:ext cx="2042291" cy="2898041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1" name="nppt_159530643936729108"/>
          <p:cNvCxnSpPr>
            <a:stCxn id="18" idx="3"/>
          </p:cNvCxnSpPr>
          <p:nvPr/>
        </p:nvCxnSpPr>
        <p:spPr>
          <a:xfrm flipV="1">
            <a:off x="3048000" y="2001366"/>
            <a:ext cx="5820301" cy="3961360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pic>
        <p:nvPicPr>
          <p:cNvPr id="12" name="nppt_15953064393672962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7491" y="1273750"/>
            <a:ext cx="2726351" cy="1902850"/>
          </a:xfrm>
          <a:prstGeom prst="rect">
            <a:avLst/>
          </a:prstGeom>
        </p:spPr>
      </p:pic>
      <p:pic>
        <p:nvPicPr>
          <p:cNvPr id="13" name="nppt_15953064393673020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460" y="5176913"/>
            <a:ext cx="3008265" cy="1571624"/>
          </a:xfrm>
          <a:prstGeom prst="rect">
            <a:avLst/>
          </a:prstGeom>
        </p:spPr>
      </p:pic>
      <p:pic>
        <p:nvPicPr>
          <p:cNvPr id="14" name="nppt_159530643936731581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0184" y="5176913"/>
            <a:ext cx="3565474" cy="949098"/>
          </a:xfrm>
          <a:prstGeom prst="rect">
            <a:avLst/>
          </a:prstGeom>
        </p:spPr>
      </p:pic>
      <p:pic>
        <p:nvPicPr>
          <p:cNvPr id="15" name="nppt_1595378561532943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0184" y="6300863"/>
            <a:ext cx="5007327" cy="447675"/>
          </a:xfrm>
          <a:prstGeom prst="rect">
            <a:avLst/>
          </a:prstGeom>
        </p:spPr>
      </p:pic>
      <p:sp>
        <p:nvSpPr>
          <p:cNvPr id="16" name="nppt_15953785615322717"/>
          <p:cNvSpPr/>
          <p:nvPr/>
        </p:nvSpPr>
        <p:spPr>
          <a:xfrm>
            <a:off x="2786062" y="5434012"/>
            <a:ext cx="990600" cy="152400"/>
          </a:xfrm>
          <a:prstGeom prst="round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7" name="nppt_15953785615322741"/>
          <p:cNvCxnSpPr>
            <a:stCxn id="16" idx="3"/>
          </p:cNvCxnSpPr>
          <p:nvPr/>
        </p:nvCxnSpPr>
        <p:spPr>
          <a:xfrm>
            <a:off x="3776662" y="5510212"/>
            <a:ext cx="2562225" cy="1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18" name="nppt_15953785615322747"/>
          <p:cNvSpPr/>
          <p:nvPr/>
        </p:nvSpPr>
        <p:spPr>
          <a:xfrm>
            <a:off x="2343150" y="5891288"/>
            <a:ext cx="704850" cy="142875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9" name="nppt_15953785615322857"/>
          <p:cNvCxnSpPr>
            <a:stCxn id="18" idx="3"/>
          </p:cNvCxnSpPr>
          <p:nvPr/>
        </p:nvCxnSpPr>
        <p:spPr>
          <a:xfrm>
            <a:off x="3048000" y="5962726"/>
            <a:ext cx="3243262" cy="538085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536849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785615322919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785615322923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나만의 메뉴</a:t>
            </a: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pic>
        <p:nvPicPr>
          <p:cNvPr id="5" name="nppt_1595378561532379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3091" y="1517396"/>
            <a:ext cx="6782802" cy="3682092"/>
          </a:xfrm>
          <a:prstGeom prst="rect">
            <a:avLst/>
          </a:prstGeom>
        </p:spPr>
      </p:pic>
      <p:pic>
        <p:nvPicPr>
          <p:cNvPr id="6" name="nppt_1595378561532532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9579" y="1517396"/>
            <a:ext cx="2867100" cy="3715527"/>
          </a:xfrm>
          <a:prstGeom prst="rect">
            <a:avLst/>
          </a:prstGeom>
        </p:spPr>
      </p:pic>
      <p:sp>
        <p:nvSpPr>
          <p:cNvPr id="7" name="nppt_15953785615327071"/>
          <p:cNvSpPr/>
          <p:nvPr/>
        </p:nvSpPr>
        <p:spPr>
          <a:xfrm flipH="1">
            <a:off x="8992101" y="5404435"/>
            <a:ext cx="2420637" cy="66914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플러스 아이콘, 수정버튼 클릭 시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커스텀 할 수 있는 페이지 구현</a:t>
            </a:r>
          </a:p>
          <a:p>
            <a:pPr marL="0" algn="ctr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8" name="nppt_15953785615327075"/>
          <p:cNvSpPr/>
          <p:nvPr/>
        </p:nvSpPr>
        <p:spPr>
          <a:xfrm>
            <a:off x="8997016" y="5418710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nppt_15953785615327079"/>
          <p:cNvSpPr/>
          <p:nvPr/>
        </p:nvSpPr>
        <p:spPr>
          <a:xfrm>
            <a:off x="9070037" y="5463367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10" name="nppt_15953785615328857"/>
          <p:cNvSpPr/>
          <p:nvPr/>
        </p:nvSpPr>
        <p:spPr>
          <a:xfrm>
            <a:off x="1033462" y="2290762"/>
            <a:ext cx="781050" cy="790575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11" name="nppt_15953785615328903"/>
          <p:cNvSpPr/>
          <p:nvPr/>
        </p:nvSpPr>
        <p:spPr>
          <a:xfrm>
            <a:off x="3500437" y="4624387"/>
            <a:ext cx="304800" cy="304800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pic>
        <p:nvPicPr>
          <p:cNvPr id="12" name="nppt_159537856153214299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0355" y="5404435"/>
            <a:ext cx="2705100" cy="1384626"/>
          </a:xfrm>
          <a:prstGeom prst="rect">
            <a:avLst/>
          </a:prstGeom>
        </p:spPr>
      </p:pic>
      <p:sp>
        <p:nvSpPr>
          <p:cNvPr id="13" name="nppt_159537856153214828"/>
          <p:cNvSpPr/>
          <p:nvPr/>
        </p:nvSpPr>
        <p:spPr>
          <a:xfrm flipH="1">
            <a:off x="353091" y="5404435"/>
            <a:ext cx="2277762" cy="65009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샌드위치를 미리 커스텀하여 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저장할 수 있도록 구현</a:t>
            </a:r>
          </a:p>
          <a:p>
            <a:pPr marL="0" algn="ctr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4" name="nppt_159537856153214832"/>
          <p:cNvSpPr/>
          <p:nvPr/>
        </p:nvSpPr>
        <p:spPr>
          <a:xfrm>
            <a:off x="353091" y="540443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nppt_159537856153214836"/>
          <p:cNvSpPr/>
          <p:nvPr/>
        </p:nvSpPr>
        <p:spPr>
          <a:xfrm>
            <a:off x="426112" y="544909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16" name="nppt_159537856153214850"/>
          <p:cNvSpPr/>
          <p:nvPr/>
        </p:nvSpPr>
        <p:spPr>
          <a:xfrm flipH="1">
            <a:off x="5680411" y="5404435"/>
            <a:ext cx="2277762" cy="65009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저장된 나만의 메뉴를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호출하는 코드</a:t>
            </a:r>
          </a:p>
          <a:p>
            <a:pPr marL="0" algn="ctr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7" name="nppt_159537856153214854"/>
          <p:cNvSpPr/>
          <p:nvPr/>
        </p:nvSpPr>
        <p:spPr>
          <a:xfrm>
            <a:off x="5680411" y="5418710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nppt_159537856153214858"/>
          <p:cNvSpPr/>
          <p:nvPr/>
        </p:nvSpPr>
        <p:spPr>
          <a:xfrm>
            <a:off x="5753432" y="5463367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sp>
        <p:nvSpPr>
          <p:cNvPr id="19" name="nppt_159537856153215263"/>
          <p:cNvSpPr/>
          <p:nvPr/>
        </p:nvSpPr>
        <p:spPr>
          <a:xfrm flipH="1" flipV="1">
            <a:off x="2957512" y="5634037"/>
            <a:ext cx="2238375" cy="285750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20" name="nppt_159537856153215373"/>
          <p:cNvCxnSpPr>
            <a:stCxn id="19" idx="1"/>
            <a:endCxn id="17" idx="1"/>
          </p:cNvCxnSpPr>
          <p:nvPr/>
        </p:nvCxnSpPr>
        <p:spPr>
          <a:xfrm>
            <a:off x="5195887" y="5776912"/>
            <a:ext cx="484524" cy="43132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781987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785615329070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785615329074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나만의 메뉴</a:t>
            </a: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pic>
        <p:nvPicPr>
          <p:cNvPr id="5" name="nppt_1595378561532908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251" y="1550831"/>
            <a:ext cx="6782802" cy="3110592"/>
          </a:xfrm>
          <a:prstGeom prst="rect">
            <a:avLst/>
          </a:prstGeom>
        </p:spPr>
      </p:pic>
      <p:sp>
        <p:nvSpPr>
          <p:cNvPr id="6" name="nppt_15953785615329086"/>
          <p:cNvSpPr/>
          <p:nvPr/>
        </p:nvSpPr>
        <p:spPr>
          <a:xfrm flipH="1">
            <a:off x="348316" y="4767200"/>
            <a:ext cx="2420637" cy="66914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주문 버튼 클릭 시 매장 리스트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출력, 최근 주문한 매장 3곳은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따로 출력하도록 구현</a:t>
            </a:r>
          </a:p>
          <a:p>
            <a:pPr marL="0" algn="ctr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7" name="nppt_15953785615329090"/>
          <p:cNvSpPr/>
          <p:nvPr/>
        </p:nvSpPr>
        <p:spPr>
          <a:xfrm>
            <a:off x="353231" y="4781475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nppt_15953785615329094"/>
          <p:cNvSpPr/>
          <p:nvPr/>
        </p:nvSpPr>
        <p:spPr>
          <a:xfrm>
            <a:off x="426252" y="4826132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pic>
        <p:nvPicPr>
          <p:cNvPr id="9" name="nppt_1595378561532917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3603" y="1550831"/>
            <a:ext cx="4710470" cy="3079993"/>
          </a:xfrm>
          <a:prstGeom prst="rect">
            <a:avLst/>
          </a:prstGeom>
        </p:spPr>
      </p:pic>
      <p:pic>
        <p:nvPicPr>
          <p:cNvPr id="10" name="nppt_159537856153210174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3448" y="2371725"/>
            <a:ext cx="2077452" cy="704850"/>
          </a:xfrm>
          <a:prstGeom prst="rect">
            <a:avLst/>
          </a:prstGeom>
        </p:spPr>
      </p:pic>
      <p:sp>
        <p:nvSpPr>
          <p:cNvPr id="11" name="nppt_159537856153210292"/>
          <p:cNvSpPr/>
          <p:nvPr/>
        </p:nvSpPr>
        <p:spPr>
          <a:xfrm flipH="1">
            <a:off x="7385221" y="4681475"/>
            <a:ext cx="2420637" cy="66914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rgbClr val="000000"/>
                </a:solidFill>
                <a:latin typeface="맑은 고딕"/>
                <a:ea typeface="맑은 고딕"/>
              </a:rPr>
              <a:t>주문하려는 메뉴가 품절인 경우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안내 메세지를 출력</a:t>
            </a:r>
          </a:p>
          <a:p>
            <a:pPr marL="0" algn="ctr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2" name="nppt_159537856153210296"/>
          <p:cNvSpPr/>
          <p:nvPr/>
        </p:nvSpPr>
        <p:spPr>
          <a:xfrm>
            <a:off x="7390136" y="4695750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59537856153210300"/>
          <p:cNvSpPr/>
          <p:nvPr/>
        </p:nvSpPr>
        <p:spPr>
          <a:xfrm>
            <a:off x="7463157" y="4740407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pic>
        <p:nvPicPr>
          <p:cNvPr id="14" name="nppt_159537856153215466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5221" y="5387785"/>
            <a:ext cx="2821974" cy="771525"/>
          </a:xfrm>
          <a:prstGeom prst="rect">
            <a:avLst/>
          </a:prstGeom>
        </p:spPr>
      </p:pic>
      <p:pic>
        <p:nvPicPr>
          <p:cNvPr id="15" name="nppt_159537856153215524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251" y="5597335"/>
            <a:ext cx="4362450" cy="352425"/>
          </a:xfrm>
          <a:prstGeom prst="rect">
            <a:avLst/>
          </a:prstGeom>
        </p:spPr>
      </p:pic>
      <p:pic>
        <p:nvPicPr>
          <p:cNvPr id="16" name="nppt_159537856153215830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68070" y="6247286"/>
            <a:ext cx="3579532" cy="352425"/>
          </a:xfrm>
          <a:prstGeom prst="rect">
            <a:avLst/>
          </a:prstGeom>
        </p:spPr>
      </p:pic>
      <p:pic>
        <p:nvPicPr>
          <p:cNvPr id="17" name="nppt_159537856153216508" descr="이미지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8316" y="6042499"/>
            <a:ext cx="4089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chemeClr val="bg1">
                    <a:alpha val="100000"/>
                  </a:schemeClr>
                </a:solidFill>
                <a:latin typeface="+mn-ea"/>
                <a:ea typeface="+mn-ea"/>
              </a:rPr>
              <a:t>개발 구축 환경</a:t>
            </a:r>
          </a:p>
        </p:txBody>
      </p:sp>
      <p:sp>
        <p:nvSpPr>
          <p:cNvPr id="5" name="slide3_shape3"/>
          <p:cNvSpPr/>
          <p:nvPr/>
        </p:nvSpPr>
        <p:spPr>
          <a:xfrm>
            <a:off x="3593431" y="1853863"/>
            <a:ext cx="2908300" cy="2908300"/>
          </a:xfrm>
          <a:prstGeom prst="arc">
            <a:avLst>
              <a:gd name="adj1" fmla="val 14297435"/>
              <a:gd name="adj2" fmla="val  1180281"/>
            </a:avLst>
          </a:prstGeom>
          <a:ln w="31750" cap="flat">
            <a:solidFill>
              <a:schemeClr val="bg1"/>
            </a:solidFill>
            <a:prstDash val="solid"/>
            <a:miter lim="800000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3_shape4"/>
          <p:cNvSpPr/>
          <p:nvPr/>
        </p:nvSpPr>
        <p:spPr>
          <a:xfrm>
            <a:off x="1434431" y="1853863"/>
            <a:ext cx="2908300" cy="2908300"/>
          </a:xfrm>
          <a:prstGeom prst="arc">
            <a:avLst>
              <a:gd name="adj1" fmla="val 3326001"/>
              <a:gd name="adj2" fmla="val  1180281"/>
            </a:avLst>
          </a:prstGeom>
          <a:ln w="31750" cap="flat">
            <a:solidFill>
              <a:schemeClr val="bg1"/>
            </a:solidFill>
            <a:prstDash val="solid"/>
            <a:miter lim="800000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3_shape5"/>
          <p:cNvSpPr/>
          <p:nvPr/>
        </p:nvSpPr>
        <p:spPr>
          <a:xfrm>
            <a:off x="3593431" y="1853863"/>
            <a:ext cx="2908300" cy="2908300"/>
          </a:xfrm>
          <a:prstGeom prst="arc">
            <a:avLst>
              <a:gd name="adj1" fmla="val 3326001"/>
              <a:gd name="adj2" fmla="val  12208953"/>
            </a:avLst>
          </a:prstGeom>
          <a:ln w="31750" cap="flat">
            <a:solidFill>
              <a:schemeClr val="bg1"/>
            </a:solidFill>
            <a:prstDash val="solid"/>
            <a:miter lim="800000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3_shape6"/>
          <p:cNvSpPr/>
          <p:nvPr/>
        </p:nvSpPr>
        <p:spPr>
          <a:xfrm>
            <a:off x="5752431" y="1853863"/>
            <a:ext cx="2908300" cy="2908300"/>
          </a:xfrm>
          <a:prstGeom prst="arc">
            <a:avLst>
              <a:gd name="adj1" fmla="val 3326001"/>
              <a:gd name="adj2" fmla="val  12146462"/>
            </a:avLst>
          </a:prstGeom>
          <a:ln w="31750" cap="flat">
            <a:solidFill>
              <a:schemeClr val="bg1"/>
            </a:solidFill>
            <a:prstDash val="solid"/>
            <a:miter lim="800000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3_shape7"/>
          <p:cNvSpPr/>
          <p:nvPr/>
        </p:nvSpPr>
        <p:spPr>
          <a:xfrm>
            <a:off x="5752431" y="1853863"/>
            <a:ext cx="2908300" cy="2908300"/>
          </a:xfrm>
          <a:prstGeom prst="arc">
            <a:avLst>
              <a:gd name="adj1" fmla="val 14207423"/>
              <a:gd name="adj2" fmla="val  1180281"/>
            </a:avLst>
          </a:prstGeom>
          <a:ln w="31750" cap="flat">
            <a:solidFill>
              <a:schemeClr val="bg1"/>
            </a:solidFill>
            <a:prstDash val="solid"/>
            <a:miter lim="800000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3_shape8"/>
          <p:cNvSpPr/>
          <p:nvPr/>
        </p:nvSpPr>
        <p:spPr>
          <a:xfrm>
            <a:off x="7911431" y="1853863"/>
            <a:ext cx="2908300" cy="2908300"/>
          </a:xfrm>
          <a:prstGeom prst="arc">
            <a:avLst>
              <a:gd name="adj1" fmla="val 14320089"/>
              <a:gd name="adj2" fmla="val  12497581"/>
            </a:avLst>
          </a:prstGeom>
          <a:ln w="31750" cap="flat">
            <a:solidFill>
              <a:schemeClr val="bg1"/>
            </a:solidFill>
            <a:prstDash val="solid"/>
            <a:miter lim="800000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3_shape9"/>
          <p:cNvSpPr/>
          <p:nvPr/>
        </p:nvSpPr>
        <p:spPr>
          <a:xfrm>
            <a:off x="1510376" y="5518111"/>
            <a:ext cx="222653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TweenMax,HTML5,CSS3,</a:t>
            </a:r>
          </a:p>
          <a:p>
            <a:pPr marL="0" algn="ctr">
              <a:lnSpc>
                <a:spcPct val="150000"/>
              </a:lnSpc>
              <a:buNone/>
            </a:pPr>
            <a:r>
              <a:rPr lang="ko-KR" altLang="ko-KR" sz="1200" b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</a:rPr>
              <a:t>JavaScript,JQuery,Ajax,JSP</a:t>
            </a:r>
          </a:p>
          <a:p>
            <a:pPr marL="0" algn="ctr">
              <a:lnSpc>
                <a:spcPct val="150000"/>
              </a:lnSpc>
              <a:buNone/>
            </a:pPr>
            <a:r>
              <a:rPr lang="ko-KR" altLang="ko-KR" sz="1200" b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</a:rPr>
              <a:t>JQueryUI(datepicker)</a:t>
            </a:r>
          </a:p>
        </p:txBody>
      </p:sp>
      <p:sp>
        <p:nvSpPr>
          <p:cNvPr id="12" name="slide3_shape22"/>
          <p:cNvSpPr/>
          <p:nvPr/>
        </p:nvSpPr>
        <p:spPr>
          <a:xfrm>
            <a:off x="1740701" y="4922141"/>
            <a:ext cx="1906854" cy="475651"/>
          </a:xfrm>
          <a:prstGeom prst="roundRect">
            <a:avLst>
              <a:gd name="adj" fmla="val 50000"/>
            </a:avLst>
          </a:prstGeom>
          <a:solidFill>
            <a:srgbClr val="33A29C"/>
          </a:solidFill>
          <a:ln w="22225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+mn-cs"/>
                <a:ea typeface="+mn-cs"/>
              </a:rPr>
              <a:t>Front-End-Skill</a:t>
            </a:r>
          </a:p>
        </p:txBody>
      </p:sp>
      <p:sp>
        <p:nvSpPr>
          <p:cNvPr id="13" name="slide3_shape23"/>
          <p:cNvSpPr/>
          <p:nvPr/>
        </p:nvSpPr>
        <p:spPr>
          <a:xfrm>
            <a:off x="3985406" y="5518111"/>
            <a:ext cx="265515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Server : Apache Tomcat 9.0</a:t>
            </a:r>
          </a:p>
          <a:p>
            <a:pPr marL="0" algn="l">
              <a:lnSpc>
                <a:spcPct val="15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DBMS : MySql</a:t>
            </a:r>
          </a:p>
          <a:p>
            <a:pPr marL="0" algn="l">
              <a:lnSpc>
                <a:spcPct val="15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Framework : SpringBoot,MyBatis</a:t>
            </a:r>
          </a:p>
          <a:p>
            <a:pPr marL="0" algn="l">
              <a:lnSpc>
                <a:spcPct val="150000"/>
              </a:lnSpc>
              <a:buNone/>
            </a:pPr>
            <a:r>
              <a:rPr altLang="ko-KR" sz="1200" b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Language : Java</a:t>
            </a:r>
          </a:p>
          <a:p>
            <a:pPr marL="0" algn="l">
              <a:lnSpc>
                <a:spcPct val="150000"/>
              </a:lnSpc>
              <a:buNone/>
            </a:pPr>
            <a:endParaRPr altLang="ko-KR" sz="1200" b="0">
              <a:solidFill>
                <a:schemeClr val="tx1">
                  <a:alpha val="100000"/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slide3_shape25"/>
          <p:cNvSpPr/>
          <p:nvPr/>
        </p:nvSpPr>
        <p:spPr>
          <a:xfrm>
            <a:off x="6460436" y="5518111"/>
            <a:ext cx="222653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lnSpc>
                <a:spcPct val="150000"/>
              </a:lnSpc>
              <a:buNone/>
            </a:pPr>
            <a:r>
              <a:rPr altLang="ko-KR" sz="1200">
                <a:solidFill>
                  <a:srgbClr val="595959"/>
                </a:solidFill>
                <a:latin typeface="맑은 고딕"/>
                <a:ea typeface="맑은 고딕"/>
              </a:rPr>
              <a:t>Git, Maven</a:t>
            </a:r>
          </a:p>
        </p:txBody>
      </p:sp>
      <p:sp>
        <p:nvSpPr>
          <p:cNvPr id="15" name="slide3_shape27"/>
          <p:cNvSpPr/>
          <p:nvPr/>
        </p:nvSpPr>
        <p:spPr>
          <a:xfrm>
            <a:off x="8682101" y="5518111"/>
            <a:ext cx="222653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1200">
                <a:solidFill>
                  <a:srgbClr val="595959"/>
                </a:solidFill>
                <a:latin typeface="맑은 고딕"/>
                <a:ea typeface="맑은 고딕"/>
              </a:rPr>
              <a:t>API : KakaoMap,bootpay</a:t>
            </a:r>
          </a:p>
        </p:txBody>
      </p:sp>
      <p:pic>
        <p:nvPicPr>
          <p:cNvPr id="16" name="nppt_15953785615321723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4691" y="2476646"/>
            <a:ext cx="1301909" cy="762000"/>
          </a:xfrm>
          <a:prstGeom prst="rect">
            <a:avLst/>
          </a:prstGeom>
        </p:spPr>
      </p:pic>
      <p:pic>
        <p:nvPicPr>
          <p:cNvPr id="17" name="nppt_15953785615321738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014" y="3538744"/>
            <a:ext cx="892419" cy="504410"/>
          </a:xfrm>
          <a:prstGeom prst="rect">
            <a:avLst/>
          </a:prstGeom>
        </p:spPr>
      </p:pic>
      <p:pic>
        <p:nvPicPr>
          <p:cNvPr id="18" name="nppt_159537856153217477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91426" y="3546742"/>
            <a:ext cx="266700" cy="488414"/>
          </a:xfrm>
          <a:prstGeom prst="rect">
            <a:avLst/>
          </a:prstGeom>
        </p:spPr>
      </p:pic>
      <p:pic>
        <p:nvPicPr>
          <p:cNvPr id="19" name="nppt_159537856153217674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9802" y="4162425"/>
            <a:ext cx="787626" cy="438150"/>
          </a:xfrm>
          <a:prstGeom prst="rect">
            <a:avLst/>
          </a:prstGeom>
        </p:spPr>
      </p:pic>
      <p:pic>
        <p:nvPicPr>
          <p:cNvPr id="20" name="nppt_159537856153217886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9972" y="2624968"/>
            <a:ext cx="1895216" cy="1254633"/>
          </a:xfrm>
          <a:prstGeom prst="rect">
            <a:avLst/>
          </a:prstGeom>
        </p:spPr>
      </p:pic>
      <p:pic>
        <p:nvPicPr>
          <p:cNvPr id="21" name="nppt_159537856153218320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31224" y="2053915"/>
            <a:ext cx="1181100" cy="433070"/>
          </a:xfrm>
          <a:prstGeom prst="rect">
            <a:avLst/>
          </a:prstGeom>
        </p:spPr>
      </p:pic>
      <p:pic>
        <p:nvPicPr>
          <p:cNvPr id="22" name="nppt_159537856153218432" descr="이미지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99972" y="2678935"/>
            <a:ext cx="495300" cy="495300"/>
          </a:xfrm>
          <a:prstGeom prst="rect">
            <a:avLst/>
          </a:prstGeom>
        </p:spPr>
      </p:pic>
      <p:pic>
        <p:nvPicPr>
          <p:cNvPr id="23" name="nppt_159537856153218588" descr="이미지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57168" y="2665965"/>
            <a:ext cx="390525" cy="390525"/>
          </a:xfrm>
          <a:prstGeom prst="rect">
            <a:avLst/>
          </a:prstGeom>
        </p:spPr>
      </p:pic>
      <p:pic>
        <p:nvPicPr>
          <p:cNvPr id="24" name="nppt_159537856153218711" descr="이미지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2403" y="2486986"/>
            <a:ext cx="748355" cy="675858"/>
          </a:xfrm>
          <a:prstGeom prst="rect">
            <a:avLst/>
          </a:prstGeom>
        </p:spPr>
      </p:pic>
      <p:pic>
        <p:nvPicPr>
          <p:cNvPr id="25" name="nppt_159537856153218922" descr="이미지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5133" y="3429000"/>
            <a:ext cx="1256297" cy="318262"/>
          </a:xfrm>
          <a:prstGeom prst="rect">
            <a:avLst/>
          </a:prstGeom>
        </p:spPr>
      </p:pic>
      <p:pic>
        <p:nvPicPr>
          <p:cNvPr id="26" name="nppt_159537856153218985" descr="이미지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49600" y="3308013"/>
            <a:ext cx="1460560" cy="763143"/>
          </a:xfrm>
          <a:prstGeom prst="rect">
            <a:avLst/>
          </a:prstGeom>
        </p:spPr>
      </p:pic>
      <p:pic>
        <p:nvPicPr>
          <p:cNvPr id="27" name="nppt_159537856153219025" descr="이미지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84581" y="2476646"/>
            <a:ext cx="762000" cy="761999"/>
          </a:xfrm>
          <a:prstGeom prst="rect">
            <a:avLst/>
          </a:prstGeom>
        </p:spPr>
      </p:pic>
      <p:sp>
        <p:nvSpPr>
          <p:cNvPr id="28" name="nppt_159537856153219595"/>
          <p:cNvSpPr/>
          <p:nvPr/>
        </p:nvSpPr>
        <p:spPr>
          <a:xfrm>
            <a:off x="4189146" y="4922141"/>
            <a:ext cx="1906854" cy="475651"/>
          </a:xfrm>
          <a:prstGeom prst="roundRect">
            <a:avLst>
              <a:gd name="adj" fmla="val 50000"/>
            </a:avLst>
          </a:prstGeom>
          <a:solidFill>
            <a:srgbClr val="33A29C"/>
          </a:solidFill>
          <a:ln w="22225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+mn-ea"/>
                <a:ea typeface="+mn-ea"/>
              </a:rPr>
              <a:t>DBMS,Server,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+mn-ea"/>
                <a:ea typeface="+mn-ea"/>
              </a:rPr>
              <a:t>Framework,Language</a:t>
            </a:r>
          </a:p>
        </p:txBody>
      </p:sp>
      <p:sp>
        <p:nvSpPr>
          <p:cNvPr id="29" name="nppt_159537856153219966"/>
          <p:cNvSpPr/>
          <p:nvPr/>
        </p:nvSpPr>
        <p:spPr>
          <a:xfrm>
            <a:off x="6376435" y="4922141"/>
            <a:ext cx="1906854" cy="475651"/>
          </a:xfrm>
          <a:prstGeom prst="roundRect">
            <a:avLst>
              <a:gd name="adj" fmla="val 50000"/>
            </a:avLst>
          </a:prstGeom>
          <a:solidFill>
            <a:srgbClr val="33A29C"/>
          </a:solidFill>
          <a:ln w="22225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+mn-ea"/>
                <a:ea typeface="+mn-ea"/>
              </a:rPr>
              <a:t>프로젝트 관리</a:t>
            </a:r>
          </a:p>
        </p:txBody>
      </p:sp>
      <p:sp>
        <p:nvSpPr>
          <p:cNvPr id="30" name="nppt_159537856153220268"/>
          <p:cNvSpPr/>
          <p:nvPr/>
        </p:nvSpPr>
        <p:spPr>
          <a:xfrm>
            <a:off x="8660731" y="4922141"/>
            <a:ext cx="1906854" cy="475651"/>
          </a:xfrm>
          <a:prstGeom prst="roundRect">
            <a:avLst>
              <a:gd name="adj" fmla="val 50000"/>
            </a:avLst>
          </a:prstGeom>
          <a:solidFill>
            <a:srgbClr val="33A29C"/>
          </a:solidFill>
          <a:ln w="22225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306382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953785615321073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9537856153210737"/>
          <p:cNvSpPr/>
          <p:nvPr/>
        </p:nvSpPr>
        <p:spPr>
          <a:xfrm>
            <a:off x="3048000" y="0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ctr">
              <a:lnSpc>
                <a:spcPct val="150000"/>
              </a:lnSpc>
              <a:buNone/>
            </a:pPr>
            <a:r>
              <a:rPr altLang="ko-KR" sz="3600" b="1">
                <a:solidFill>
                  <a:srgbClr val="FFFFFF"/>
                </a:solidFill>
                <a:latin typeface="맑은 고딕"/>
                <a:ea typeface="맑은 고딕"/>
              </a:rPr>
              <a:t>나만의 메뉴</a:t>
            </a: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algn="ctr">
              <a:lnSpc>
                <a:spcPct val="150000"/>
              </a:lnSpc>
              <a:buNone/>
            </a:pPr>
            <a:endParaRPr lang="ko-KR" altLang="en-US"/>
          </a:p>
        </p:txBody>
      </p:sp>
      <p:sp>
        <p:nvSpPr>
          <p:cNvPr id="5" name="nppt_159537856153210750"/>
          <p:cNvSpPr/>
          <p:nvPr/>
        </p:nvSpPr>
        <p:spPr>
          <a:xfrm flipH="1">
            <a:off x="2508421" y="5367275"/>
            <a:ext cx="3525537" cy="669149"/>
          </a:xfrm>
          <a:prstGeom prst="round2DiagRect">
            <a:avLst>
              <a:gd name="adj1" fmla="val 23031"/>
              <a:gd name="adj2" fmla="val  0"/>
            </a:avLst>
          </a:prstGeom>
          <a:solidFill>
            <a:srgbClr val="FFFFFF"/>
          </a:solidFill>
          <a:ln w="12700" cap="flat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재료가 품절인 경우 안내메세지 출력 후 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나만의 메뉴에 선택되었을 경우 선택 해제와 </a:t>
            </a:r>
          </a:p>
          <a:p>
            <a:pPr marL="0" algn="ctr">
              <a:lnSpc>
                <a:spcPct val="100000"/>
              </a:lnSpc>
              <a:buNone/>
            </a:pPr>
            <a:r>
              <a:rPr altLang="ko-KR" sz="1000">
                <a:solidFill>
                  <a:schemeClr val="tx1">
                    <a:alpha val="100000"/>
                  </a:schemeClr>
                </a:solidFill>
                <a:latin typeface="+mn-ea"/>
                <a:ea typeface="+mn-ea"/>
              </a:rPr>
              <a:t>가격이 수정 되도록 구현 </a:t>
            </a:r>
          </a:p>
          <a:p>
            <a:pPr marL="0" algn="ctr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6" name="nppt_159537856153210754"/>
          <p:cNvSpPr/>
          <p:nvPr/>
        </p:nvSpPr>
        <p:spPr>
          <a:xfrm>
            <a:off x="2513336" y="5381550"/>
            <a:ext cx="504000" cy="55425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 w="12700" cap="flat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9537856153210758"/>
          <p:cNvSpPr/>
          <p:nvPr/>
        </p:nvSpPr>
        <p:spPr>
          <a:xfrm>
            <a:off x="2586357" y="5426207"/>
            <a:ext cx="348172" cy="304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altLang="ko-KR" sz="1200" b="1">
                <a:solidFill>
                  <a:srgbClr val="FFFFFF"/>
                </a:solidFill>
                <a:latin typeface="나눔고딕"/>
                <a:ea typeface="나눔고딕"/>
              </a:rPr>
              <a:t> </a:t>
            </a:r>
          </a:p>
        </p:txBody>
      </p:sp>
      <p:pic>
        <p:nvPicPr>
          <p:cNvPr id="8" name="nppt_15953785615321077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4979" y="1484156"/>
            <a:ext cx="2616966" cy="1009650"/>
          </a:xfrm>
          <a:prstGeom prst="rect">
            <a:avLst/>
          </a:prstGeom>
        </p:spPr>
      </p:pic>
      <p:pic>
        <p:nvPicPr>
          <p:cNvPr id="9" name="nppt_15953785615321081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8421" y="1484156"/>
            <a:ext cx="4710470" cy="3699118"/>
          </a:xfrm>
          <a:prstGeom prst="rect">
            <a:avLst/>
          </a:prstGeom>
        </p:spPr>
      </p:pic>
      <p:pic>
        <p:nvPicPr>
          <p:cNvPr id="10" name="nppt_159537856153211328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938" y="1502333"/>
            <a:ext cx="1996343" cy="3643633"/>
          </a:xfrm>
          <a:prstGeom prst="rect">
            <a:avLst/>
          </a:prstGeom>
        </p:spPr>
      </p:pic>
      <p:pic>
        <p:nvPicPr>
          <p:cNvPr id="11" name="nppt_159537856153211458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4979" y="2928832"/>
            <a:ext cx="4094782" cy="2233162"/>
          </a:xfrm>
          <a:prstGeom prst="rect">
            <a:avLst/>
          </a:prstGeom>
        </p:spPr>
      </p:pic>
      <p:sp>
        <p:nvSpPr>
          <p:cNvPr id="12" name="nppt_159537856153212615"/>
          <p:cNvSpPr/>
          <p:nvPr/>
        </p:nvSpPr>
        <p:spPr>
          <a:xfrm>
            <a:off x="338137" y="3481387"/>
            <a:ext cx="1152525" cy="190500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13" name="nppt_159537856153212687"/>
          <p:cNvSpPr/>
          <p:nvPr/>
        </p:nvSpPr>
        <p:spPr>
          <a:xfrm>
            <a:off x="7446632" y="1798307"/>
            <a:ext cx="552450" cy="190500"/>
          </a:xfrm>
          <a:prstGeom prst="rect">
            <a:avLst/>
          </a:prstGeom>
          <a:noFill/>
          <a:ln w="12700" cap="flat">
            <a:solidFill>
              <a:srgbClr val="5B9BD5">
                <a:shade val="50000"/>
              </a:srgb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14" name="nppt_159537856153213157"/>
          <p:cNvSpPr/>
          <p:nvPr/>
        </p:nvSpPr>
        <p:spPr>
          <a:xfrm>
            <a:off x="8048612" y="3307067"/>
            <a:ext cx="504825" cy="609600"/>
          </a:xfrm>
          <a:prstGeom prst="rect">
            <a:avLst/>
          </a:prstGeom>
          <a:noFill/>
          <a:ln w="12700" cap="flat">
            <a:solidFill>
              <a:srgbClr val="5B9BD5">
                <a:shade val="50000"/>
              </a:srgb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5" name="nppt_159537856153213568"/>
          <p:cNvCxnSpPr>
            <a:stCxn id="12" idx="3"/>
            <a:endCxn id="13" idx="1"/>
          </p:cNvCxnSpPr>
          <p:nvPr/>
        </p:nvCxnSpPr>
        <p:spPr>
          <a:xfrm flipV="1">
            <a:off x="1490662" y="1893557"/>
            <a:ext cx="5955970" cy="1683080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cxnSp>
        <p:nvCxnSpPr>
          <p:cNvPr id="16" name="nppt_159537856153213574"/>
          <p:cNvCxnSpPr>
            <a:stCxn id="13" idx="2"/>
            <a:endCxn id="14" idx="0"/>
          </p:cNvCxnSpPr>
          <p:nvPr/>
        </p:nvCxnSpPr>
        <p:spPr>
          <a:xfrm>
            <a:off x="7722857" y="1988807"/>
            <a:ext cx="578167" cy="1318260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17" name="nppt_159537856153213580"/>
          <p:cNvSpPr/>
          <p:nvPr/>
        </p:nvSpPr>
        <p:spPr>
          <a:xfrm>
            <a:off x="10501312" y="4195762"/>
            <a:ext cx="619125" cy="438150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18" name="nppt_159537856153213604"/>
          <p:cNvCxnSpPr>
            <a:stCxn id="14" idx="3"/>
            <a:endCxn id="17" idx="1"/>
          </p:cNvCxnSpPr>
          <p:nvPr/>
        </p:nvCxnSpPr>
        <p:spPr>
          <a:xfrm>
            <a:off x="8553437" y="3611867"/>
            <a:ext cx="1947875" cy="802970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sp>
        <p:nvSpPr>
          <p:cNvPr id="19" name="nppt_159537856153213610"/>
          <p:cNvSpPr/>
          <p:nvPr/>
        </p:nvSpPr>
        <p:spPr>
          <a:xfrm>
            <a:off x="623887" y="4129087"/>
            <a:ext cx="1019175" cy="295275"/>
          </a:xfrm>
          <a:prstGeom prst="rect">
            <a:avLst/>
          </a:prstGeom>
          <a:noFill/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sp>
        <p:nvSpPr>
          <p:cNvPr id="20" name="nppt_159537856153213643"/>
          <p:cNvSpPr/>
          <p:nvPr/>
        </p:nvSpPr>
        <p:spPr>
          <a:xfrm>
            <a:off x="10490822" y="5000612"/>
            <a:ext cx="762000" cy="209550"/>
          </a:xfrm>
          <a:prstGeom prst="rect">
            <a:avLst/>
          </a:prstGeom>
          <a:noFill/>
          <a:ln w="12700" cap="flat">
            <a:solidFill>
              <a:srgbClr val="5B9BD5">
                <a:shade val="50000"/>
              </a:srgb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  <p:cxnSp>
        <p:nvCxnSpPr>
          <p:cNvPr id="21" name="nppt_159537856153214062"/>
          <p:cNvCxnSpPr>
            <a:stCxn id="19" idx="3"/>
            <a:endCxn id="20" idx="1"/>
          </p:cNvCxnSpPr>
          <p:nvPr/>
        </p:nvCxnSpPr>
        <p:spPr>
          <a:xfrm>
            <a:off x="1643062" y="4276724"/>
            <a:ext cx="8847760" cy="828662"/>
          </a:xfrm>
          <a:prstGeom prst="straightConnector1">
            <a:avLst/>
          </a:prstGeom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  <a:headEnd type="none"/>
            <a:tailEnd type="arrow"/>
          </a:ln>
        </p:spPr>
      </p:cxnSp>
      <p:pic>
        <p:nvPicPr>
          <p:cNvPr id="22" name="nppt_159537856153215671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4112" y="5367275"/>
            <a:ext cx="4371975" cy="257175"/>
          </a:xfrm>
          <a:prstGeom prst="rect">
            <a:avLst/>
          </a:prstGeom>
        </p:spPr>
      </p:pic>
      <p:pic>
        <p:nvPicPr>
          <p:cNvPr id="23" name="nppt_159537856153215769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4112" y="5798300"/>
            <a:ext cx="47148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6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5272845-AFD2-4BE9-9770-ADDEA7B2DE31}"/>
              </a:ext>
            </a:extLst>
          </p:cNvPr>
          <p:cNvGrpSpPr/>
          <p:nvPr/>
        </p:nvGrpSpPr>
        <p:grpSpPr>
          <a:xfrm>
            <a:off x="6522592" y="6074876"/>
            <a:ext cx="3615540" cy="509134"/>
            <a:chOff x="7397672" y="3997936"/>
            <a:chExt cx="3615540" cy="509134"/>
          </a:xfrm>
        </p:grpSpPr>
        <p:sp>
          <p:nvSpPr>
            <p:cNvPr id="35" name="대각선 방향의 모서리가 둥근 사각형 19">
              <a:extLst>
                <a:ext uri="{FF2B5EF4-FFF2-40B4-BE49-F238E27FC236}">
                  <a16:creationId xmlns:a16="http://schemas.microsoft.com/office/drawing/2014/main" xmlns="" id="{66523610-3706-4122-81CF-E7D02901FB90}"/>
                </a:ext>
              </a:extLst>
            </p:cNvPr>
            <p:cNvSpPr/>
            <p:nvPr/>
          </p:nvSpPr>
          <p:spPr>
            <a:xfrm flipH="1">
              <a:off x="7622059" y="4031274"/>
              <a:ext cx="3072087" cy="47579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xmlns="" id="{87891622-37AA-4CB5-8BCB-FA563F4D1212}"/>
                </a:ext>
              </a:extLst>
            </p:cNvPr>
            <p:cNvSpPr/>
            <p:nvPr/>
          </p:nvSpPr>
          <p:spPr>
            <a:xfrm>
              <a:off x="7614352" y="3997936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877445F6-92F8-4151-A29C-7E3BA0CEEF31}"/>
                </a:ext>
              </a:extLst>
            </p:cNvPr>
            <p:cNvSpPr/>
            <p:nvPr/>
          </p:nvSpPr>
          <p:spPr>
            <a:xfrm>
              <a:off x="7397672" y="4061920"/>
              <a:ext cx="3615540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가맹점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체크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검사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D3B40E1-CD9A-4880-A32A-2266C9F38CB5}"/>
              </a:ext>
            </a:extLst>
          </p:cNvPr>
          <p:cNvGrpSpPr/>
          <p:nvPr/>
        </p:nvGrpSpPr>
        <p:grpSpPr>
          <a:xfrm>
            <a:off x="907286" y="1482847"/>
            <a:ext cx="3123267" cy="460044"/>
            <a:chOff x="907286" y="1482847"/>
            <a:chExt cx="3123267" cy="4600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944EFE97-A7E1-4DBD-ADD6-9349CD0257F6}"/>
                </a:ext>
              </a:extLst>
            </p:cNvPr>
            <p:cNvGrpSpPr/>
            <p:nvPr/>
          </p:nvGrpSpPr>
          <p:grpSpPr>
            <a:xfrm>
              <a:off x="907286" y="1482847"/>
              <a:ext cx="3123267" cy="460044"/>
              <a:chOff x="907286" y="1482847"/>
              <a:chExt cx="3123267" cy="460044"/>
            </a:xfrm>
          </p:grpSpPr>
          <p:sp>
            <p:nvSpPr>
              <p:cNvPr id="39" name="대각선 방향의 모서리가 둥근 사각형 19">
                <a:extLst>
                  <a:ext uri="{FF2B5EF4-FFF2-40B4-BE49-F238E27FC236}">
                    <a16:creationId xmlns:a16="http://schemas.microsoft.com/office/drawing/2014/main" xmlns="" id="{62B53AEC-1751-429B-A16E-F4B5CBD9D762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3096021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대각선 줄무늬 39">
                <a:extLst>
                  <a:ext uri="{FF2B5EF4-FFF2-40B4-BE49-F238E27FC236}">
                    <a16:creationId xmlns:a16="http://schemas.microsoft.com/office/drawing/2014/main" xmlns="" id="{B37EA219-3675-4213-A372-6E9E5685F2B7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93269386-FCD2-4BC3-8D87-4F1F4938B622}"/>
                </a:ext>
              </a:extLst>
            </p:cNvPr>
            <p:cNvSpPr/>
            <p:nvPr/>
          </p:nvSpPr>
          <p:spPr>
            <a:xfrm>
              <a:off x="1118498" y="1487728"/>
              <a:ext cx="2823988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franchiseRequest.jsp</a:t>
              </a:r>
            </a:p>
          </p:txBody>
        </p:sp>
      </p:grpSp>
      <p:pic>
        <p:nvPicPr>
          <p:cNvPr id="3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A8031C8-3C6C-43C1-BFAC-496587CF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1" y="2229869"/>
            <a:ext cx="4296507" cy="4381416"/>
          </a:xfrm>
          <a:prstGeom prst="rect">
            <a:avLst/>
          </a:prstGeom>
        </p:spPr>
      </p:pic>
      <p:pic>
        <p:nvPicPr>
          <p:cNvPr id="6" name="그림 6" descr="테이블, 앉아있는, 전화이(가) 표시된 사진&#10;&#10;자동 생성된 설명">
            <a:extLst>
              <a:ext uri="{FF2B5EF4-FFF2-40B4-BE49-F238E27FC236}">
                <a16:creationId xmlns:a16="http://schemas.microsoft.com/office/drawing/2014/main" xmlns="" id="{35843CA9-93BC-4517-9A04-D9C581D0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24" y="2351463"/>
            <a:ext cx="4472353" cy="3522763"/>
          </a:xfrm>
          <a:prstGeom prst="rect">
            <a:avLst/>
          </a:prstGeom>
        </p:spPr>
      </p:pic>
      <p:sp>
        <p:nvSpPr>
          <p:cNvPr id="15" name="직사각형 4">
            <a:extLst>
              <a:ext uri="{FF2B5EF4-FFF2-40B4-BE49-F238E27FC236}">
                <a16:creationId xmlns:a16="http://schemas.microsoft.com/office/drawing/2014/main" xmlns="" id="{0F20AC2F-D461-45BE-83DF-DCE04C7C7D6E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가맹점 신청</a:t>
            </a:r>
          </a:p>
        </p:txBody>
      </p:sp>
    </p:spTree>
    <p:extLst>
      <p:ext uri="{BB962C8B-B14F-4D97-AF65-F5344CB8AC3E}">
        <p14:creationId xmlns:p14="http://schemas.microsoft.com/office/powerpoint/2010/main" val="3509350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982685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71800" y="307336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관리자 페이지</a:t>
            </a:r>
            <a:endParaRPr lang="ko-KR" altLang="en-US" sz="1600" kern="0" dirty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155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5272845-AFD2-4BE9-9770-ADDEA7B2DE31}"/>
              </a:ext>
            </a:extLst>
          </p:cNvPr>
          <p:cNvGrpSpPr/>
          <p:nvPr/>
        </p:nvGrpSpPr>
        <p:grpSpPr>
          <a:xfrm>
            <a:off x="1574722" y="5406905"/>
            <a:ext cx="3473642" cy="785359"/>
            <a:chOff x="7569122" y="3988411"/>
            <a:chExt cx="3473642" cy="785359"/>
          </a:xfrm>
        </p:grpSpPr>
        <p:sp>
          <p:nvSpPr>
            <p:cNvPr id="35" name="대각선 방향의 모서리가 둥근 사각형 19">
              <a:extLst>
                <a:ext uri="{FF2B5EF4-FFF2-40B4-BE49-F238E27FC236}">
                  <a16:creationId xmlns:a16="http://schemas.microsoft.com/office/drawing/2014/main" xmlns="" id="{66523610-3706-4122-81CF-E7D02901FB90}"/>
                </a:ext>
              </a:extLst>
            </p:cNvPr>
            <p:cNvSpPr/>
            <p:nvPr/>
          </p:nvSpPr>
          <p:spPr>
            <a:xfrm flipH="1">
              <a:off x="7622059" y="4031274"/>
              <a:ext cx="3241584" cy="74249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xmlns="" id="{87891622-37AA-4CB5-8BCB-FA563F4D1212}"/>
                </a:ext>
              </a:extLst>
            </p:cNvPr>
            <p:cNvSpPr/>
            <p:nvPr/>
          </p:nvSpPr>
          <p:spPr>
            <a:xfrm>
              <a:off x="7585777" y="3988411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877445F6-92F8-4151-A29C-7E3BA0CEEF31}"/>
                </a:ext>
              </a:extLst>
            </p:cNvPr>
            <p:cNvSpPr/>
            <p:nvPr/>
          </p:nvSpPr>
          <p:spPr>
            <a:xfrm>
              <a:off x="7569122" y="4061920"/>
              <a:ext cx="3473642" cy="69705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</a:t>
              </a:r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</a:t>
              </a:r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</a:t>
              </a:r>
              <a:endPara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서브웨이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공식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홈페이지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참고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D3B40E1-CD9A-4880-A32A-2266C9F38CB5}"/>
              </a:ext>
            </a:extLst>
          </p:cNvPr>
          <p:cNvGrpSpPr/>
          <p:nvPr/>
        </p:nvGrpSpPr>
        <p:grpSpPr>
          <a:xfrm>
            <a:off x="907286" y="1478203"/>
            <a:ext cx="4771824" cy="464688"/>
            <a:chOff x="907286" y="1478203"/>
            <a:chExt cx="4771824" cy="46468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944EFE97-A7E1-4DBD-ADD6-9349CD0257F6}"/>
                </a:ext>
              </a:extLst>
            </p:cNvPr>
            <p:cNvGrpSpPr/>
            <p:nvPr/>
          </p:nvGrpSpPr>
          <p:grpSpPr>
            <a:xfrm>
              <a:off x="907286" y="1482847"/>
              <a:ext cx="4771824" cy="460044"/>
              <a:chOff x="907286" y="1482847"/>
              <a:chExt cx="4771824" cy="460044"/>
            </a:xfrm>
          </p:grpSpPr>
          <p:sp>
            <p:nvSpPr>
              <p:cNvPr id="39" name="대각선 방향의 모서리가 둥근 사각형 19">
                <a:extLst>
                  <a:ext uri="{FF2B5EF4-FFF2-40B4-BE49-F238E27FC236}">
                    <a16:creationId xmlns:a16="http://schemas.microsoft.com/office/drawing/2014/main" xmlns="" id="{62B53AEC-1751-429B-A16E-F4B5CBD9D762}"/>
                  </a:ext>
                </a:extLst>
              </p:cNvPr>
              <p:cNvSpPr/>
              <p:nvPr/>
            </p:nvSpPr>
            <p:spPr>
              <a:xfrm flipH="1">
                <a:off x="925007" y="1525954"/>
                <a:ext cx="4754103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대각선 줄무늬 39">
                <a:extLst>
                  <a:ext uri="{FF2B5EF4-FFF2-40B4-BE49-F238E27FC236}">
                    <a16:creationId xmlns:a16="http://schemas.microsoft.com/office/drawing/2014/main" xmlns="" id="{B37EA219-3675-4213-A372-6E9E5685F2B7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93269386-FCD2-4BC3-8D87-4F1F4938B622}"/>
                </a:ext>
              </a:extLst>
            </p:cNvPr>
            <p:cNvSpPr/>
            <p:nvPr/>
          </p:nvSpPr>
          <p:spPr>
            <a:xfrm>
              <a:off x="1118498" y="1478203"/>
              <a:ext cx="4521636" cy="42354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memberLoginAdmin.jsp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&amp; adminIndex.jsp</a:t>
              </a:r>
            </a:p>
          </p:txBody>
        </p:sp>
      </p:grpSp>
      <p:pic>
        <p:nvPicPr>
          <p:cNvPr id="4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A8821B4-732B-44D9-8FFF-9A1336C56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5" t="10778" r="7155" b="6354"/>
          <a:stretch/>
        </p:blipFill>
        <p:spPr>
          <a:xfrm>
            <a:off x="922909" y="2359602"/>
            <a:ext cx="5037869" cy="2703330"/>
          </a:xfrm>
          <a:prstGeom prst="rect">
            <a:avLst/>
          </a:prstGeom>
        </p:spPr>
      </p:pic>
      <p:pic>
        <p:nvPicPr>
          <p:cNvPr id="6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3270BF6-7506-4D87-9617-76690616D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2" t="10000" r="6902" b="270"/>
          <a:stretch/>
        </p:blipFill>
        <p:spPr>
          <a:xfrm>
            <a:off x="6092093" y="2358049"/>
            <a:ext cx="4864860" cy="270478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59EDFDF-B62D-4AD1-A5D7-FA38A830373B}"/>
              </a:ext>
            </a:extLst>
          </p:cNvPr>
          <p:cNvGrpSpPr/>
          <p:nvPr/>
        </p:nvGrpSpPr>
        <p:grpSpPr>
          <a:xfrm>
            <a:off x="6513115" y="5225930"/>
            <a:ext cx="4208179" cy="1479462"/>
            <a:chOff x="7566727" y="3988411"/>
            <a:chExt cx="4208179" cy="1479462"/>
          </a:xfrm>
        </p:grpSpPr>
        <p:sp>
          <p:nvSpPr>
            <p:cNvPr id="18" name="대각선 방향의 모서리가 둥근 사각형 19">
              <a:extLst>
                <a:ext uri="{FF2B5EF4-FFF2-40B4-BE49-F238E27FC236}">
                  <a16:creationId xmlns:a16="http://schemas.microsoft.com/office/drawing/2014/main" xmlns="" id="{64C967A2-F54C-40B1-A097-C0D9497E3400}"/>
                </a:ext>
              </a:extLst>
            </p:cNvPr>
            <p:cNvSpPr/>
            <p:nvPr/>
          </p:nvSpPr>
          <p:spPr>
            <a:xfrm flipH="1">
              <a:off x="7612534" y="4031274"/>
              <a:ext cx="3959134" cy="1436599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xmlns="" id="{CB18E09B-20EF-4DD4-9C5F-84FA4B222874}"/>
                </a:ext>
              </a:extLst>
            </p:cNvPr>
            <p:cNvSpPr/>
            <p:nvPr/>
          </p:nvSpPr>
          <p:spPr>
            <a:xfrm>
              <a:off x="7566727" y="3988411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2DBAC505-2F8D-4062-B23F-B22A018C2CA7}"/>
                </a:ext>
              </a:extLst>
            </p:cNvPr>
            <p:cNvSpPr/>
            <p:nvPr/>
          </p:nvSpPr>
          <p:spPr>
            <a:xfrm>
              <a:off x="7612534" y="4073900"/>
              <a:ext cx="4162372" cy="134338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</a:t>
              </a:r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Index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관리자의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(Leve)에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따른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선택기능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       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본사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메뉴관리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매출관리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가맹점관리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       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가맹점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: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지점매출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매장관리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주문관리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" name="직사각형 4">
            <a:extLst>
              <a:ext uri="{FF2B5EF4-FFF2-40B4-BE49-F238E27FC236}">
                <a16:creationId xmlns:a16="http://schemas.microsoft.com/office/drawing/2014/main" xmlns="" id="{8D2D97FF-1B1E-4F93-BDE6-B4D8E8F5719E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관리자 로그인</a:t>
            </a:r>
            <a:r>
              <a:rPr lang="en-US" altLang="ko-KR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, Index</a:t>
            </a:r>
            <a:endParaRPr lang="ko-KR" altLang="en-US" sz="3600" b="1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5272845-AFD2-4BE9-9770-ADDEA7B2DE31}"/>
              </a:ext>
            </a:extLst>
          </p:cNvPr>
          <p:cNvGrpSpPr/>
          <p:nvPr/>
        </p:nvGrpSpPr>
        <p:grpSpPr>
          <a:xfrm>
            <a:off x="7519461" y="4854419"/>
            <a:ext cx="4111817" cy="1297806"/>
            <a:chOff x="7172654" y="3988411"/>
            <a:chExt cx="4111817" cy="1297806"/>
          </a:xfrm>
        </p:grpSpPr>
        <p:sp>
          <p:nvSpPr>
            <p:cNvPr id="35" name="대각선 방향의 모서리가 둥근 사각형 19">
              <a:extLst>
                <a:ext uri="{FF2B5EF4-FFF2-40B4-BE49-F238E27FC236}">
                  <a16:creationId xmlns:a16="http://schemas.microsoft.com/office/drawing/2014/main" xmlns="" id="{66523610-3706-4122-81CF-E7D02901FB90}"/>
                </a:ext>
              </a:extLst>
            </p:cNvPr>
            <p:cNvSpPr/>
            <p:nvPr/>
          </p:nvSpPr>
          <p:spPr>
            <a:xfrm flipH="1">
              <a:off x="7622058" y="4031274"/>
              <a:ext cx="3412307" cy="1254943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대각선 줄무늬 35">
              <a:extLst>
                <a:ext uri="{FF2B5EF4-FFF2-40B4-BE49-F238E27FC236}">
                  <a16:creationId xmlns:a16="http://schemas.microsoft.com/office/drawing/2014/main" xmlns="" id="{87891622-37AA-4CB5-8BCB-FA563F4D1212}"/>
                </a:ext>
              </a:extLst>
            </p:cNvPr>
            <p:cNvSpPr/>
            <p:nvPr/>
          </p:nvSpPr>
          <p:spPr>
            <a:xfrm>
              <a:off x="7585777" y="3988411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877445F6-92F8-4151-A29C-7E3BA0CEEF31}"/>
                </a:ext>
              </a:extLst>
            </p:cNvPr>
            <p:cNvSpPr/>
            <p:nvPr/>
          </p:nvSpPr>
          <p:spPr>
            <a:xfrm>
              <a:off x="7172654" y="4031274"/>
              <a:ext cx="4111817" cy="115724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가맹점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</a:t>
              </a:r>
              <a:endPara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 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-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가맹점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메세지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허가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              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D3B40E1-CD9A-4880-A32A-2266C9F38CB5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944EFE97-A7E1-4DBD-ADD6-9349CD0257F6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39" name="대각선 방향의 모서리가 둥근 사각형 19">
                <a:extLst>
                  <a:ext uri="{FF2B5EF4-FFF2-40B4-BE49-F238E27FC236}">
                    <a16:creationId xmlns:a16="http://schemas.microsoft.com/office/drawing/2014/main" xmlns="" id="{62B53AEC-1751-429B-A16E-F4B5CBD9D762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대각선 줄무늬 39">
                <a:extLst>
                  <a:ext uri="{FF2B5EF4-FFF2-40B4-BE49-F238E27FC236}">
                    <a16:creationId xmlns:a16="http://schemas.microsoft.com/office/drawing/2014/main" xmlns="" id="{B37EA219-3675-4213-A372-6E9E5685F2B7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93269386-FCD2-4BC3-8D87-4F1F4938B622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franchiseManage.jsp</a:t>
              </a:r>
            </a:p>
          </p:txBody>
        </p:sp>
      </p:grpSp>
      <p:pic>
        <p:nvPicPr>
          <p:cNvPr id="4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9D7228B-852A-4E85-97C5-5C28DD25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3" t="9783" r="11271" b="435"/>
          <a:stretch/>
        </p:blipFill>
        <p:spPr>
          <a:xfrm>
            <a:off x="904631" y="2403475"/>
            <a:ext cx="6367312" cy="3939690"/>
          </a:xfrm>
          <a:prstGeom prst="rect">
            <a:avLst/>
          </a:prstGeom>
        </p:spPr>
      </p:pic>
      <p:sp>
        <p:nvSpPr>
          <p:cNvPr id="15" name="직사각형 4">
            <a:extLst>
              <a:ext uri="{FF2B5EF4-FFF2-40B4-BE49-F238E27FC236}">
                <a16:creationId xmlns:a16="http://schemas.microsoft.com/office/drawing/2014/main" xmlns="" id="{BFD6E536-E1A7-4FFD-804C-B89E5040EBC7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가맹점 신청 관리</a:t>
            </a:r>
          </a:p>
        </p:txBody>
      </p:sp>
    </p:spTree>
    <p:extLst>
      <p:ext uri="{BB962C8B-B14F-4D97-AF65-F5344CB8AC3E}">
        <p14:creationId xmlns:p14="http://schemas.microsoft.com/office/powerpoint/2010/main" val="3872847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D198068A-BBAF-4250-94BD-658FC07CBCAB}"/>
              </a:ext>
            </a:extLst>
          </p:cNvPr>
          <p:cNvGrpSpPr/>
          <p:nvPr/>
        </p:nvGrpSpPr>
        <p:grpSpPr>
          <a:xfrm>
            <a:off x="7332265" y="5448421"/>
            <a:ext cx="4244215" cy="979012"/>
            <a:chOff x="7794595" y="2443895"/>
            <a:chExt cx="4017501" cy="979012"/>
          </a:xfrm>
        </p:grpSpPr>
        <p:sp>
          <p:nvSpPr>
            <p:cNvPr id="39" name="대각선 방향의 모서리가 둥근 사각형 19">
              <a:extLst>
                <a:ext uri="{FF2B5EF4-FFF2-40B4-BE49-F238E27FC236}">
                  <a16:creationId xmlns:a16="http://schemas.microsoft.com/office/drawing/2014/main" xmlns="" id="{10FF7A7A-87C2-4FD0-AEFC-74BF64AE8D2C}"/>
                </a:ext>
              </a:extLst>
            </p:cNvPr>
            <p:cNvSpPr/>
            <p:nvPr/>
          </p:nvSpPr>
          <p:spPr>
            <a:xfrm flipH="1">
              <a:off x="7821839" y="2487002"/>
              <a:ext cx="3990257" cy="935905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대각선 줄무늬 39">
              <a:extLst>
                <a:ext uri="{FF2B5EF4-FFF2-40B4-BE49-F238E27FC236}">
                  <a16:creationId xmlns:a16="http://schemas.microsoft.com/office/drawing/2014/main" xmlns="" id="{88003067-498C-4038-B1FF-1C2B61B95A33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A37EF2D-6D36-4094-BDFA-97D130F8AC32}"/>
                </a:ext>
              </a:extLst>
            </p:cNvPr>
            <p:cNvSpPr/>
            <p:nvPr/>
          </p:nvSpPr>
          <p:spPr>
            <a:xfrm>
              <a:off x="7937251" y="2535367"/>
              <a:ext cx="3792137" cy="78790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매장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starter-mail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의존성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메일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44C56C5-B806-43F3-92B1-A1CEC2BA5F9E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8B15AF7C-8DBD-425B-BD51-FF1D370295C4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18" name="대각선 방향의 모서리가 둥근 사각형 19">
                <a:extLst>
                  <a:ext uri="{FF2B5EF4-FFF2-40B4-BE49-F238E27FC236}">
                    <a16:creationId xmlns:a16="http://schemas.microsoft.com/office/drawing/2014/main" xmlns="" id="{D38B147C-D690-4070-9CB8-180D4F8C8D60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대각선 줄무늬 18">
                <a:extLst>
                  <a:ext uri="{FF2B5EF4-FFF2-40B4-BE49-F238E27FC236}">
                    <a16:creationId xmlns:a16="http://schemas.microsoft.com/office/drawing/2014/main" xmlns="" id="{58A2A9F3-C3B2-4E42-8C4B-0FABCBA8E30A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9E70240-D59A-458E-A15F-9184B26D66C5}"/>
                </a:ext>
              </a:extLst>
            </p:cNvPr>
            <p:cNvSpPr/>
            <p:nvPr/>
          </p:nvSpPr>
          <p:spPr>
            <a:xfrm>
              <a:off x="1118498" y="1507266"/>
              <a:ext cx="2521142" cy="41402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ea typeface="맑은 고딕"/>
                </a:rPr>
                <a:t>  </a:t>
              </a:r>
              <a:r>
                <a:rPr lang="en-US" altLang="ko-KR" sz="1600" b="1" dirty="0" err="1">
                  <a:ea typeface="맑은 고딕"/>
                </a:rPr>
                <a:t>FranchiseController</a:t>
              </a:r>
            </a:p>
          </p:txBody>
        </p:sp>
      </p:grpSp>
      <p:pic>
        <p:nvPicPr>
          <p:cNvPr id="4" name="그림 7" descr="스크린샷, 전화이(가) 표시된 사진&#10;&#10;자동 생성된 설명">
            <a:extLst>
              <a:ext uri="{FF2B5EF4-FFF2-40B4-BE49-F238E27FC236}">
                <a16:creationId xmlns:a16="http://schemas.microsoft.com/office/drawing/2014/main" xmlns="" id="{0FA660DB-0961-4E4B-91EF-674CD782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72" y="2424405"/>
            <a:ext cx="5848554" cy="4188671"/>
          </a:xfrm>
          <a:prstGeom prst="rect">
            <a:avLst/>
          </a:prstGeom>
        </p:spPr>
      </p:pic>
      <p:pic>
        <p:nvPicPr>
          <p:cNvPr id="8" name="그림 8" descr="그리기, 조류이(가) 표시된 사진&#10;&#10;자동 생성된 설명">
            <a:extLst>
              <a:ext uri="{FF2B5EF4-FFF2-40B4-BE49-F238E27FC236}">
                <a16:creationId xmlns:a16="http://schemas.microsoft.com/office/drawing/2014/main" xmlns="" id="{5F7280B5-550D-4817-969A-9D762F87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59" y="4004042"/>
            <a:ext cx="4689990" cy="1243873"/>
          </a:xfrm>
          <a:prstGeom prst="rect">
            <a:avLst/>
          </a:prstGeom>
        </p:spPr>
      </p:pic>
      <p:sp>
        <p:nvSpPr>
          <p:cNvPr id="20" name="직사각형 4">
            <a:extLst>
              <a:ext uri="{FF2B5EF4-FFF2-40B4-BE49-F238E27FC236}">
                <a16:creationId xmlns:a16="http://schemas.microsoft.com/office/drawing/2014/main" xmlns="" id="{45040334-B2BB-4113-AA52-57EE9DF3D208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가맹점 신청 관리</a:t>
            </a:r>
          </a:p>
        </p:txBody>
      </p:sp>
    </p:spTree>
    <p:extLst>
      <p:ext uri="{BB962C8B-B14F-4D97-AF65-F5344CB8AC3E}">
        <p14:creationId xmlns:p14="http://schemas.microsoft.com/office/powerpoint/2010/main" val="8757727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D198068A-BBAF-4250-94BD-658FC07CBCAB}"/>
              </a:ext>
            </a:extLst>
          </p:cNvPr>
          <p:cNvGrpSpPr/>
          <p:nvPr/>
        </p:nvGrpSpPr>
        <p:grpSpPr>
          <a:xfrm>
            <a:off x="6337024" y="5090133"/>
            <a:ext cx="5035271" cy="1008824"/>
            <a:chOff x="7794595" y="2443895"/>
            <a:chExt cx="4571909" cy="845127"/>
          </a:xfrm>
        </p:grpSpPr>
        <p:sp>
          <p:nvSpPr>
            <p:cNvPr id="39" name="대각선 방향의 모서리가 둥근 사각형 19">
              <a:extLst>
                <a:ext uri="{FF2B5EF4-FFF2-40B4-BE49-F238E27FC236}">
                  <a16:creationId xmlns:a16="http://schemas.microsoft.com/office/drawing/2014/main" xmlns="" id="{10FF7A7A-87C2-4FD0-AEFC-74BF64AE8D2C}"/>
                </a:ext>
              </a:extLst>
            </p:cNvPr>
            <p:cNvSpPr/>
            <p:nvPr/>
          </p:nvSpPr>
          <p:spPr>
            <a:xfrm flipH="1">
              <a:off x="7821839" y="2487002"/>
              <a:ext cx="4544665" cy="802020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대각선 줄무늬 39">
              <a:extLst>
                <a:ext uri="{FF2B5EF4-FFF2-40B4-BE49-F238E27FC236}">
                  <a16:creationId xmlns:a16="http://schemas.microsoft.com/office/drawing/2014/main" xmlns="" id="{88003067-498C-4038-B1FF-1C2B61B95A33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A37EF2D-6D36-4094-BDFA-97D130F8AC32}"/>
                </a:ext>
              </a:extLst>
            </p:cNvPr>
            <p:cNvSpPr/>
            <p:nvPr/>
          </p:nvSpPr>
          <p:spPr>
            <a:xfrm>
              <a:off x="7998970" y="2532141"/>
              <a:ext cx="4260393" cy="66005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허가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완료되면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가맹점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신청자에게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가맹점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전용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계정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안내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메일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매장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44C56C5-B806-43F3-92B1-A1CEC2BA5F9E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8B15AF7C-8DBD-425B-BD51-FF1D370295C4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18" name="대각선 방향의 모서리가 둥근 사각형 19">
                <a:extLst>
                  <a:ext uri="{FF2B5EF4-FFF2-40B4-BE49-F238E27FC236}">
                    <a16:creationId xmlns:a16="http://schemas.microsoft.com/office/drawing/2014/main" xmlns="" id="{D38B147C-D690-4070-9CB8-180D4F8C8D60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대각선 줄무늬 18">
                <a:extLst>
                  <a:ext uri="{FF2B5EF4-FFF2-40B4-BE49-F238E27FC236}">
                    <a16:creationId xmlns:a16="http://schemas.microsoft.com/office/drawing/2014/main" xmlns="" id="{58A2A9F3-C3B2-4E42-8C4B-0FABCBA8E30A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9E70240-D59A-458E-A15F-9184B26D66C5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FranchiseController</a:t>
              </a:r>
            </a:p>
          </p:txBody>
        </p:sp>
      </p:grpSp>
      <p:pic>
        <p:nvPicPr>
          <p:cNvPr id="6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484746B-3861-42E8-A6B4-04F7AB20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18" y="2401589"/>
            <a:ext cx="4824046" cy="41649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9C0807-EE58-435C-A3A8-15F122DCC149}"/>
              </a:ext>
            </a:extLst>
          </p:cNvPr>
          <p:cNvSpPr/>
          <p:nvPr/>
        </p:nvSpPr>
        <p:spPr>
          <a:xfrm>
            <a:off x="1574799" y="2805722"/>
            <a:ext cx="351693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4">
            <a:extLst>
              <a:ext uri="{FF2B5EF4-FFF2-40B4-BE49-F238E27FC236}">
                <a16:creationId xmlns:a16="http://schemas.microsoft.com/office/drawing/2014/main" xmlns="" id="{58726DE2-DDEE-427B-8B19-1E1ED28C2C65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가맹점 신청 관리</a:t>
            </a:r>
          </a:p>
        </p:txBody>
      </p:sp>
    </p:spTree>
    <p:extLst>
      <p:ext uri="{BB962C8B-B14F-4D97-AF65-F5344CB8AC3E}">
        <p14:creationId xmlns:p14="http://schemas.microsoft.com/office/powerpoint/2010/main" val="685975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D198068A-BBAF-4250-94BD-658FC07CBCAB}"/>
              </a:ext>
            </a:extLst>
          </p:cNvPr>
          <p:cNvGrpSpPr/>
          <p:nvPr/>
        </p:nvGrpSpPr>
        <p:grpSpPr>
          <a:xfrm>
            <a:off x="8008131" y="4090446"/>
            <a:ext cx="3745584" cy="2180963"/>
            <a:chOff x="7794595" y="2443895"/>
            <a:chExt cx="3545505" cy="2180963"/>
          </a:xfrm>
        </p:grpSpPr>
        <p:sp>
          <p:nvSpPr>
            <p:cNvPr id="39" name="대각선 방향의 모서리가 둥근 사각형 19">
              <a:extLst>
                <a:ext uri="{FF2B5EF4-FFF2-40B4-BE49-F238E27FC236}">
                  <a16:creationId xmlns:a16="http://schemas.microsoft.com/office/drawing/2014/main" xmlns="" id="{10FF7A7A-87C2-4FD0-AEFC-74BF64AE8D2C}"/>
                </a:ext>
              </a:extLst>
            </p:cNvPr>
            <p:cNvSpPr/>
            <p:nvPr/>
          </p:nvSpPr>
          <p:spPr>
            <a:xfrm flipH="1">
              <a:off x="7840332" y="2505362"/>
              <a:ext cx="3436195" cy="2119496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대각선 줄무늬 39">
              <a:extLst>
                <a:ext uri="{FF2B5EF4-FFF2-40B4-BE49-F238E27FC236}">
                  <a16:creationId xmlns:a16="http://schemas.microsoft.com/office/drawing/2014/main" xmlns="" id="{88003067-498C-4038-B1FF-1C2B61B95A33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A37EF2D-6D36-4094-BDFA-97D130F8AC32}"/>
                </a:ext>
              </a:extLst>
            </p:cNvPr>
            <p:cNvSpPr/>
            <p:nvPr/>
          </p:nvSpPr>
          <p:spPr>
            <a:xfrm>
              <a:off x="8035068" y="2592019"/>
              <a:ext cx="3305032" cy="189590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가맹점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별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접수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현황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</a:t>
              </a:r>
              <a:endPara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접수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→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접수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완료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          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접수 완료 </a:t>
              </a:r>
              <a:r>
                <a:rPr 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→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준비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중               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준비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중 </a:t>
              </a:r>
              <a:r>
                <a:rPr 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→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픽업대기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중            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픽업대기 중 </a:t>
              </a:r>
              <a:r>
                <a:rPr 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→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픽업완료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        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44C56C5-B806-43F3-92B1-A1CEC2BA5F9E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8B15AF7C-8DBD-425B-BD51-FF1D370295C4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18" name="대각선 방향의 모서리가 둥근 사각형 19">
                <a:extLst>
                  <a:ext uri="{FF2B5EF4-FFF2-40B4-BE49-F238E27FC236}">
                    <a16:creationId xmlns:a16="http://schemas.microsoft.com/office/drawing/2014/main" xmlns="" id="{D38B147C-D690-4070-9CB8-180D4F8C8D60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대각선 줄무늬 18">
                <a:extLst>
                  <a:ext uri="{FF2B5EF4-FFF2-40B4-BE49-F238E27FC236}">
                    <a16:creationId xmlns:a16="http://schemas.microsoft.com/office/drawing/2014/main" xmlns="" id="{58A2A9F3-C3B2-4E42-8C4B-0FABCBA8E30A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9E70240-D59A-458E-A15F-9184B26D66C5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OrderList.jsp</a:t>
              </a:r>
            </a:p>
          </p:txBody>
        </p:sp>
      </p:grpSp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C40C312-E710-4B5B-9645-5C2D0C9DD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2" t="9692" r="8841" b="441"/>
          <a:stretch/>
        </p:blipFill>
        <p:spPr>
          <a:xfrm>
            <a:off x="907286" y="2367197"/>
            <a:ext cx="6840693" cy="40418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9705E2F-F20F-44B6-B435-01913456AC30}"/>
              </a:ext>
            </a:extLst>
          </p:cNvPr>
          <p:cNvSpPr/>
          <p:nvPr/>
        </p:nvSpPr>
        <p:spPr>
          <a:xfrm>
            <a:off x="4368458" y="3177896"/>
            <a:ext cx="951937" cy="19441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5BD23814-16E8-4463-A856-4C38B79E1273}"/>
              </a:ext>
            </a:extLst>
          </p:cNvPr>
          <p:cNvCxnSpPr>
            <a:cxnSpLocks/>
          </p:cNvCxnSpPr>
          <p:nvPr/>
        </p:nvCxnSpPr>
        <p:spPr>
          <a:xfrm flipV="1">
            <a:off x="5053563" y="2877018"/>
            <a:ext cx="3500859" cy="24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11A6C5D-3B7C-455A-8AB8-A11B535A184D}"/>
              </a:ext>
            </a:extLst>
          </p:cNvPr>
          <p:cNvGrpSpPr/>
          <p:nvPr/>
        </p:nvGrpSpPr>
        <p:grpSpPr>
          <a:xfrm>
            <a:off x="8008132" y="2499073"/>
            <a:ext cx="2780206" cy="479742"/>
            <a:chOff x="7585777" y="3997936"/>
            <a:chExt cx="2780206" cy="479742"/>
          </a:xfrm>
        </p:grpSpPr>
        <p:sp>
          <p:nvSpPr>
            <p:cNvPr id="22" name="대각선 방향의 모서리가 둥근 사각형 19">
              <a:extLst>
                <a:ext uri="{FF2B5EF4-FFF2-40B4-BE49-F238E27FC236}">
                  <a16:creationId xmlns:a16="http://schemas.microsoft.com/office/drawing/2014/main" xmlns="" id="{C507EF5E-B426-406D-AED0-A77B738B422E}"/>
                </a:ext>
              </a:extLst>
            </p:cNvPr>
            <p:cNvSpPr/>
            <p:nvPr/>
          </p:nvSpPr>
          <p:spPr>
            <a:xfrm flipH="1">
              <a:off x="7612878" y="4031273"/>
              <a:ext cx="2672359" cy="446405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대각선 줄무늬 22">
              <a:extLst>
                <a:ext uri="{FF2B5EF4-FFF2-40B4-BE49-F238E27FC236}">
                  <a16:creationId xmlns:a16="http://schemas.microsoft.com/office/drawing/2014/main" xmlns="" id="{9F222D55-175A-472F-A662-A3FEE0C54DAF}"/>
                </a:ext>
              </a:extLst>
            </p:cNvPr>
            <p:cNvSpPr/>
            <p:nvPr/>
          </p:nvSpPr>
          <p:spPr>
            <a:xfrm>
              <a:off x="7585777" y="3997936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AFECDF15-DA51-4E85-8E54-14789C24FDF4}"/>
                </a:ext>
              </a:extLst>
            </p:cNvPr>
            <p:cNvSpPr/>
            <p:nvPr/>
          </p:nvSpPr>
          <p:spPr>
            <a:xfrm>
              <a:off x="7750509" y="4017627"/>
              <a:ext cx="2615474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날짜와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시계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표시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7F1DA05E-2C24-43B3-B9AF-E68920793BCF}"/>
              </a:ext>
            </a:extLst>
          </p:cNvPr>
          <p:cNvCxnSpPr>
            <a:cxnSpLocks/>
          </p:cNvCxnSpPr>
          <p:nvPr/>
        </p:nvCxnSpPr>
        <p:spPr>
          <a:xfrm>
            <a:off x="7330381" y="3519911"/>
            <a:ext cx="1178137" cy="893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49767CC8-A938-4F90-9CD8-1355F30F629E}"/>
              </a:ext>
            </a:extLst>
          </p:cNvPr>
          <p:cNvGrpSpPr/>
          <p:nvPr/>
        </p:nvGrpSpPr>
        <p:grpSpPr>
          <a:xfrm>
            <a:off x="8008131" y="3242711"/>
            <a:ext cx="2917918" cy="498510"/>
            <a:chOff x="7585777" y="3997936"/>
            <a:chExt cx="2917918" cy="498510"/>
          </a:xfrm>
        </p:grpSpPr>
        <p:sp>
          <p:nvSpPr>
            <p:cNvPr id="27" name="대각선 방향의 모서리가 둥근 사각형 19">
              <a:extLst>
                <a:ext uri="{FF2B5EF4-FFF2-40B4-BE49-F238E27FC236}">
                  <a16:creationId xmlns:a16="http://schemas.microsoft.com/office/drawing/2014/main" xmlns="" id="{F3053A4F-C43C-47C6-8F51-BBE157E0E9AC}"/>
                </a:ext>
              </a:extLst>
            </p:cNvPr>
            <p:cNvSpPr/>
            <p:nvPr/>
          </p:nvSpPr>
          <p:spPr>
            <a:xfrm flipH="1">
              <a:off x="7612879" y="4040453"/>
              <a:ext cx="2672360" cy="455993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대각선 줄무늬 27">
              <a:extLst>
                <a:ext uri="{FF2B5EF4-FFF2-40B4-BE49-F238E27FC236}">
                  <a16:creationId xmlns:a16="http://schemas.microsoft.com/office/drawing/2014/main" xmlns="" id="{6A61A65C-D2AD-40A0-AF03-022DE90B032B}"/>
                </a:ext>
              </a:extLst>
            </p:cNvPr>
            <p:cNvSpPr/>
            <p:nvPr/>
          </p:nvSpPr>
          <p:spPr>
            <a:xfrm>
              <a:off x="7585777" y="3997936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246C470C-46B6-4D63-9F44-1833FCB373C0}"/>
                </a:ext>
              </a:extLst>
            </p:cNvPr>
            <p:cNvSpPr/>
            <p:nvPr/>
          </p:nvSpPr>
          <p:spPr>
            <a:xfrm>
              <a:off x="7612800" y="4041790"/>
              <a:ext cx="2890895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단체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메모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0B92D55-3ED7-49B8-9048-0051AF45A030}"/>
              </a:ext>
            </a:extLst>
          </p:cNvPr>
          <p:cNvSpPr/>
          <p:nvPr/>
        </p:nvSpPr>
        <p:spPr>
          <a:xfrm>
            <a:off x="5359975" y="3177895"/>
            <a:ext cx="1970998" cy="94722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AE9B3A29-B0CD-4331-90FD-A717C13D6E7F}"/>
              </a:ext>
            </a:extLst>
          </p:cNvPr>
          <p:cNvCxnSpPr>
            <a:cxnSpLocks/>
          </p:cNvCxnSpPr>
          <p:nvPr/>
        </p:nvCxnSpPr>
        <p:spPr>
          <a:xfrm flipH="1">
            <a:off x="5056566" y="2877261"/>
            <a:ext cx="6177" cy="293539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4">
            <a:extLst>
              <a:ext uri="{FF2B5EF4-FFF2-40B4-BE49-F238E27FC236}">
                <a16:creationId xmlns:a16="http://schemas.microsoft.com/office/drawing/2014/main" xmlns="" id="{7BE74492-C61D-4DD9-9FD2-83B3F05D0442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주문 접수 관리</a:t>
            </a:r>
          </a:p>
        </p:txBody>
      </p:sp>
    </p:spTree>
    <p:extLst>
      <p:ext uri="{BB962C8B-B14F-4D97-AF65-F5344CB8AC3E}">
        <p14:creationId xmlns:p14="http://schemas.microsoft.com/office/powerpoint/2010/main" val="424108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D198068A-BBAF-4250-94BD-658FC07CBCAB}"/>
              </a:ext>
            </a:extLst>
          </p:cNvPr>
          <p:cNvGrpSpPr/>
          <p:nvPr/>
        </p:nvGrpSpPr>
        <p:grpSpPr>
          <a:xfrm>
            <a:off x="1962362" y="5853357"/>
            <a:ext cx="3317286" cy="567505"/>
            <a:chOff x="7794595" y="2443895"/>
            <a:chExt cx="3140086" cy="567505"/>
          </a:xfrm>
        </p:grpSpPr>
        <p:sp>
          <p:nvSpPr>
            <p:cNvPr id="39" name="대각선 방향의 모서리가 둥근 사각형 19">
              <a:extLst>
                <a:ext uri="{FF2B5EF4-FFF2-40B4-BE49-F238E27FC236}">
                  <a16:creationId xmlns:a16="http://schemas.microsoft.com/office/drawing/2014/main" xmlns="" id="{10FF7A7A-87C2-4FD0-AEFC-74BF64AE8D2C}"/>
                </a:ext>
              </a:extLst>
            </p:cNvPr>
            <p:cNvSpPr/>
            <p:nvPr/>
          </p:nvSpPr>
          <p:spPr>
            <a:xfrm flipH="1">
              <a:off x="7840334" y="2487002"/>
              <a:ext cx="3004594" cy="524398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대각선 줄무늬 39">
              <a:extLst>
                <a:ext uri="{FF2B5EF4-FFF2-40B4-BE49-F238E27FC236}">
                  <a16:creationId xmlns:a16="http://schemas.microsoft.com/office/drawing/2014/main" xmlns="" id="{88003067-498C-4038-B1FF-1C2B61B95A33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A37EF2D-6D36-4094-BDFA-97D130F8AC32}"/>
                </a:ext>
              </a:extLst>
            </p:cNvPr>
            <p:cNvSpPr/>
            <p:nvPr/>
          </p:nvSpPr>
          <p:spPr>
            <a:xfrm>
              <a:off x="7915163" y="2536942"/>
              <a:ext cx="3019518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매장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직원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조리용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내역서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44C56C5-B806-43F3-92B1-A1CEC2BA5F9E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8B15AF7C-8DBD-425B-BD51-FF1D370295C4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18" name="대각선 방향의 모서리가 둥근 사각형 19">
                <a:extLst>
                  <a:ext uri="{FF2B5EF4-FFF2-40B4-BE49-F238E27FC236}">
                    <a16:creationId xmlns:a16="http://schemas.microsoft.com/office/drawing/2014/main" xmlns="" id="{D38B147C-D690-4070-9CB8-180D4F8C8D60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대각선 줄무늬 18">
                <a:extLst>
                  <a:ext uri="{FF2B5EF4-FFF2-40B4-BE49-F238E27FC236}">
                    <a16:creationId xmlns:a16="http://schemas.microsoft.com/office/drawing/2014/main" xmlns="" id="{58A2A9F3-C3B2-4E42-8C4B-0FABCBA8E30A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9E70240-D59A-458E-A15F-9184B26D66C5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OrderList.jsp</a:t>
              </a:r>
            </a:p>
          </p:txBody>
        </p:sp>
      </p:grpSp>
      <p:pic>
        <p:nvPicPr>
          <p:cNvPr id="6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4C39FE3-5D55-4888-B54B-E8557D40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1" y="2436580"/>
            <a:ext cx="5566507" cy="330368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FB1E1DD6-FEF7-40F5-A912-ED00B36A92CC}"/>
              </a:ext>
            </a:extLst>
          </p:cNvPr>
          <p:cNvGrpSpPr/>
          <p:nvPr/>
        </p:nvGrpSpPr>
        <p:grpSpPr>
          <a:xfrm>
            <a:off x="7703679" y="5853357"/>
            <a:ext cx="2966697" cy="558325"/>
            <a:chOff x="7794595" y="2443895"/>
            <a:chExt cx="2808225" cy="558325"/>
          </a:xfrm>
        </p:grpSpPr>
        <p:sp>
          <p:nvSpPr>
            <p:cNvPr id="21" name="대각선 방향의 모서리가 둥근 사각형 19">
              <a:extLst>
                <a:ext uri="{FF2B5EF4-FFF2-40B4-BE49-F238E27FC236}">
                  <a16:creationId xmlns:a16="http://schemas.microsoft.com/office/drawing/2014/main" xmlns="" id="{E52195CD-8312-4F46-A774-F110D91F8E15}"/>
                </a:ext>
              </a:extLst>
            </p:cNvPr>
            <p:cNvSpPr/>
            <p:nvPr/>
          </p:nvSpPr>
          <p:spPr>
            <a:xfrm flipH="1">
              <a:off x="7840334" y="2487002"/>
              <a:ext cx="2596150" cy="515218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대각선 줄무늬 21">
              <a:extLst>
                <a:ext uri="{FF2B5EF4-FFF2-40B4-BE49-F238E27FC236}">
                  <a16:creationId xmlns:a16="http://schemas.microsoft.com/office/drawing/2014/main" xmlns="" id="{5F9CB452-4DA9-47A3-BE93-38869792BBD7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3EE28772-DD80-4F18-BD7A-BE55D91C6A76}"/>
                </a:ext>
              </a:extLst>
            </p:cNvPr>
            <p:cNvSpPr/>
            <p:nvPr/>
          </p:nvSpPr>
          <p:spPr>
            <a:xfrm>
              <a:off x="7870082" y="2546467"/>
              <a:ext cx="2732738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접수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정보를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담은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메세지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84E713B-D4BC-47CC-8131-02091809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2018370"/>
            <a:ext cx="4550507" cy="3711726"/>
          </a:xfrm>
          <a:prstGeom prst="rect">
            <a:avLst/>
          </a:prstGeom>
        </p:spPr>
      </p:pic>
      <p:sp>
        <p:nvSpPr>
          <p:cNvPr id="24" name="직사각형 4">
            <a:extLst>
              <a:ext uri="{FF2B5EF4-FFF2-40B4-BE49-F238E27FC236}">
                <a16:creationId xmlns:a16="http://schemas.microsoft.com/office/drawing/2014/main" xmlns="" id="{EF59520D-8CD4-46A1-B2D1-3F6068CFCA32}"/>
              </a:ext>
            </a:extLst>
          </p:cNvPr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주문 접수 관리</a:t>
            </a:r>
          </a:p>
        </p:txBody>
      </p:sp>
    </p:spTree>
    <p:extLst>
      <p:ext uri="{BB962C8B-B14F-4D97-AF65-F5344CB8AC3E}">
        <p14:creationId xmlns:p14="http://schemas.microsoft.com/office/powerpoint/2010/main" val="402274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277068"/>
            <a:ext cx="6096000" cy="64633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주문 접수 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44C56C5-B806-43F3-92B1-A1CEC2BA5F9E}"/>
              </a:ext>
            </a:extLst>
          </p:cNvPr>
          <p:cNvGrpSpPr/>
          <p:nvPr/>
        </p:nvGrpSpPr>
        <p:grpSpPr>
          <a:xfrm>
            <a:off x="907286" y="1482847"/>
            <a:ext cx="2898575" cy="460044"/>
            <a:chOff x="907286" y="1482847"/>
            <a:chExt cx="2898575" cy="46004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8B15AF7C-8DBD-425B-BD51-FF1D370295C4}"/>
                </a:ext>
              </a:extLst>
            </p:cNvPr>
            <p:cNvGrpSpPr/>
            <p:nvPr/>
          </p:nvGrpSpPr>
          <p:grpSpPr>
            <a:xfrm>
              <a:off x="907286" y="1482847"/>
              <a:ext cx="2898575" cy="460044"/>
              <a:chOff x="907286" y="1482847"/>
              <a:chExt cx="2898575" cy="460044"/>
            </a:xfrm>
          </p:grpSpPr>
          <p:sp>
            <p:nvSpPr>
              <p:cNvPr id="18" name="대각선 방향의 모서리가 둥근 사각형 19">
                <a:extLst>
                  <a:ext uri="{FF2B5EF4-FFF2-40B4-BE49-F238E27FC236}">
                    <a16:creationId xmlns:a16="http://schemas.microsoft.com/office/drawing/2014/main" xmlns="" id="{D38B147C-D690-4070-9CB8-180D4F8C8D60}"/>
                  </a:ext>
                </a:extLst>
              </p:cNvPr>
              <p:cNvSpPr/>
              <p:nvPr/>
            </p:nvSpPr>
            <p:spPr>
              <a:xfrm flipH="1">
                <a:off x="934532" y="1525954"/>
                <a:ext cx="2871329" cy="416937"/>
              </a:xfrm>
              <a:prstGeom prst="round2DiagRect">
                <a:avLst>
                  <a:gd name="adj1" fmla="val 23031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대각선 줄무늬 18">
                <a:extLst>
                  <a:ext uri="{FF2B5EF4-FFF2-40B4-BE49-F238E27FC236}">
                    <a16:creationId xmlns:a16="http://schemas.microsoft.com/office/drawing/2014/main" xmlns="" id="{58A2A9F3-C3B2-4E42-8C4B-0FABCBA8E30A}"/>
                  </a:ext>
                </a:extLst>
              </p:cNvPr>
              <p:cNvSpPr/>
              <p:nvPr/>
            </p:nvSpPr>
            <p:spPr>
              <a:xfrm>
                <a:off x="907286" y="1482847"/>
                <a:ext cx="408750" cy="418275"/>
              </a:xfrm>
              <a:prstGeom prst="diagStripe">
                <a:avLst>
                  <a:gd name="adj" fmla="val 44819"/>
                </a:avLst>
              </a:prstGeom>
              <a:solidFill>
                <a:srgbClr val="009223"/>
              </a:solidFill>
              <a:ln>
                <a:noFill/>
              </a:ln>
              <a:effectLst>
                <a:outerShdw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9E70240-D59A-458E-A15F-9184B26D66C5}"/>
                </a:ext>
              </a:extLst>
            </p:cNvPr>
            <p:cNvSpPr/>
            <p:nvPr/>
          </p:nvSpPr>
          <p:spPr>
            <a:xfrm>
              <a:off x="1118498" y="1507266"/>
              <a:ext cx="2521142" cy="41857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 </a:t>
              </a:r>
              <a:r>
                <a:rPr lang="en-US" altLang="ko-KR" sz="1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PaymentController</a:t>
              </a:r>
            </a:p>
          </p:txBody>
        </p:sp>
      </p:grpSp>
      <p:pic>
        <p:nvPicPr>
          <p:cNvPr id="6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F404DCF-C353-4262-B619-951CFF0B2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1" y="2310734"/>
            <a:ext cx="7735765" cy="3753693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D198068A-BBAF-4250-94BD-658FC07CBCAB}"/>
              </a:ext>
            </a:extLst>
          </p:cNvPr>
          <p:cNvGrpSpPr/>
          <p:nvPr/>
        </p:nvGrpSpPr>
        <p:grpSpPr>
          <a:xfrm>
            <a:off x="7737582" y="5319910"/>
            <a:ext cx="3669590" cy="1000989"/>
            <a:chOff x="7794595" y="2443895"/>
            <a:chExt cx="3473572" cy="1000989"/>
          </a:xfrm>
        </p:grpSpPr>
        <p:sp>
          <p:nvSpPr>
            <p:cNvPr id="39" name="대각선 방향의 모서리가 둥근 사각형 19">
              <a:extLst>
                <a:ext uri="{FF2B5EF4-FFF2-40B4-BE49-F238E27FC236}">
                  <a16:creationId xmlns:a16="http://schemas.microsoft.com/office/drawing/2014/main" xmlns="" id="{10FF7A7A-87C2-4FD0-AEFC-74BF64AE8D2C}"/>
                </a:ext>
              </a:extLst>
            </p:cNvPr>
            <p:cNvSpPr/>
            <p:nvPr/>
          </p:nvSpPr>
          <p:spPr>
            <a:xfrm flipH="1">
              <a:off x="7821839" y="2487001"/>
              <a:ext cx="3413313" cy="957883"/>
            </a:xfrm>
            <a:prstGeom prst="round2DiagRect">
              <a:avLst>
                <a:gd name="adj1" fmla="val 23031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대각선 줄무늬 39">
              <a:extLst>
                <a:ext uri="{FF2B5EF4-FFF2-40B4-BE49-F238E27FC236}">
                  <a16:creationId xmlns:a16="http://schemas.microsoft.com/office/drawing/2014/main" xmlns="" id="{88003067-498C-4038-B1FF-1C2B61B95A33}"/>
                </a:ext>
              </a:extLst>
            </p:cNvPr>
            <p:cNvSpPr/>
            <p:nvPr/>
          </p:nvSpPr>
          <p:spPr>
            <a:xfrm>
              <a:off x="7794595" y="2443895"/>
              <a:ext cx="408750" cy="418275"/>
            </a:xfrm>
            <a:prstGeom prst="diagStripe">
              <a:avLst>
                <a:gd name="adj" fmla="val 44819"/>
              </a:avLst>
            </a:prstGeom>
            <a:solidFill>
              <a:srgbClr val="009223"/>
            </a:solidFill>
            <a:ln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3A37EF2D-6D36-4094-BDFA-97D130F8AC32}"/>
                </a:ext>
              </a:extLst>
            </p:cNvPr>
            <p:cNvSpPr/>
            <p:nvPr/>
          </p:nvSpPr>
          <p:spPr>
            <a:xfrm>
              <a:off x="7998970" y="2563638"/>
              <a:ext cx="3269197" cy="78790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상태를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변수로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받아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사항에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맞게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47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124250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다이어그램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ADA12D-4471-4690-91F2-3E17834B7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9" y="1327295"/>
            <a:ext cx="10687574" cy="54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2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97490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7A4632F-FF07-4D59-ABEB-B97E5FF82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6" y="1574800"/>
            <a:ext cx="10195448" cy="48340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964266" y="2387600"/>
            <a:ext cx="973667" cy="254000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451099" y="2054225"/>
            <a:ext cx="833968" cy="333375"/>
          </a:xfrm>
          <a:prstGeom prst="straightConnector1">
            <a:avLst/>
          </a:prstGeom>
          <a:ln w="1397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85067" y="1931114"/>
            <a:ext cx="3014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Tab </a:t>
            </a:r>
            <a:r>
              <a:rPr lang="ko-KR" altLang="en-US" sz="1000" dirty="0">
                <a:latin typeface="나눔바른고딕" pitchFamily="50" charset="-127"/>
                <a:ea typeface="나눔바른고딕" pitchFamily="50" charset="-127"/>
              </a:rPr>
              <a:t>키로  월</a:t>
            </a:r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00" dirty="0">
                <a:latin typeface="나눔바른고딕" pitchFamily="50" charset="-127"/>
                <a:ea typeface="나눔바른고딕" pitchFamily="50" charset="-127"/>
              </a:rPr>
              <a:t>주</a:t>
            </a:r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00" dirty="0">
                <a:latin typeface="나눔바른고딕" pitchFamily="50" charset="-127"/>
                <a:ea typeface="나눔바른고딕" pitchFamily="50" charset="-127"/>
              </a:rPr>
              <a:t>년 차트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0041467" y="1837266"/>
            <a:ext cx="601133" cy="254000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9423400" y="1837266"/>
            <a:ext cx="618067" cy="118533"/>
          </a:xfrm>
          <a:prstGeom prst="straightConnector1">
            <a:avLst/>
          </a:prstGeom>
          <a:ln w="1397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69866" y="1729712"/>
            <a:ext cx="75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itchFamily="50" charset="-127"/>
                <a:ea typeface="나눔바른고딕" pitchFamily="50" charset="-127"/>
              </a:rPr>
              <a:t>가맹점 </a:t>
            </a:r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ID</a:t>
            </a:r>
            <a:endParaRPr lang="ko-KR" altLang="en-US" sz="10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950" y="4517098"/>
            <a:ext cx="1469415" cy="1174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09871" y="2948382"/>
            <a:ext cx="844329" cy="16949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15209" y="2578161"/>
            <a:ext cx="844329" cy="17841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859539" y="2683933"/>
            <a:ext cx="1720419" cy="772700"/>
          </a:xfrm>
          <a:prstGeom prst="straightConnector1">
            <a:avLst/>
          </a:prstGeom>
          <a:ln w="1397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kiki.0428\서브웨이이지오더_템플릿이미지\사이드바 매출관리 열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58" y="2982153"/>
            <a:ext cx="1261504" cy="1676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구부러진 연결선 35"/>
          <p:cNvCxnSpPr>
            <a:stCxn id="25" idx="1"/>
            <a:endCxn id="1026" idx="1"/>
          </p:cNvCxnSpPr>
          <p:nvPr/>
        </p:nvCxnSpPr>
        <p:spPr>
          <a:xfrm rot="10800000" flipH="1" flipV="1">
            <a:off x="1009870" y="3033132"/>
            <a:ext cx="920079" cy="2071076"/>
          </a:xfrm>
          <a:prstGeom prst="curvedConnector3">
            <a:avLst>
              <a:gd name="adj1" fmla="val -24846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03614" y="3522134"/>
            <a:ext cx="844329" cy="21033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23823" y="4443110"/>
            <a:ext cx="868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개점</a:t>
            </a:r>
            <a:r>
              <a:rPr lang="en-US" altLang="ko-KR" sz="1100" dirty="0"/>
              <a:t>, </a:t>
            </a:r>
            <a:r>
              <a:rPr lang="ko-KR" altLang="en-US" sz="1100" dirty="0"/>
              <a:t>마감 버튼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382328" y="3627299"/>
            <a:ext cx="610387" cy="70748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35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대각선 방향의 모서리가 둥근 사각형 19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6704393" y="5410101"/>
            <a:ext cx="5182282" cy="977888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FD6BFEF-77AF-401D-8CD2-623640A19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69"/>
          <a:stretch/>
        </p:blipFill>
        <p:spPr>
          <a:xfrm>
            <a:off x="400574" y="1447042"/>
            <a:ext cx="5996619" cy="489665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704393" y="5410101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938226" y="5453538"/>
            <a:ext cx="4714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스토어에 맞는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StoreNum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받아와서 각 가맹점의 매출만 조회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Payment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할 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now()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▶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month,week,year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맞춰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subString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후 총 매출 조회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8" name="그림 7" descr="조류이(가) 표시된 사진&#10;&#10;자동 생성된 설명">
            <a:extLst>
              <a:ext uri="{FF2B5EF4-FFF2-40B4-BE49-F238E27FC236}">
                <a16:creationId xmlns:a16="http://schemas.microsoft.com/office/drawing/2014/main" xmlns="" id="{362BBD5B-2C68-4CDA-8BEB-5DBE2DCCE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68" y="1456666"/>
            <a:ext cx="5182282" cy="3754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5" descr="C:\kiki.0428\프로젝트2이미지\babycad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237" y="521278"/>
            <a:ext cx="674179" cy="6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22">
            <a:extLst>
              <a:ext uri="{FF2B5EF4-FFF2-40B4-BE49-F238E27FC236}">
                <a16:creationId xmlns:a16="http://schemas.microsoft.com/office/drawing/2014/main" xmlns="" id="{94A5479A-A11B-42F9-97F6-C6193D853BAD}"/>
              </a:ext>
            </a:extLst>
          </p:cNvPr>
          <p:cNvSpPr/>
          <p:nvPr/>
        </p:nvSpPr>
        <p:spPr>
          <a:xfrm>
            <a:off x="7396460" y="1713246"/>
            <a:ext cx="1815634" cy="339289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0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2625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xmlns="" id="{F883ABA2-F424-4029-86DF-DC8BA62E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7" y="1432743"/>
            <a:ext cx="5798756" cy="2422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조류이(가) 표시된 사진&#10;&#10;자동 생성된 설명">
            <a:extLst>
              <a:ext uri="{FF2B5EF4-FFF2-40B4-BE49-F238E27FC236}">
                <a16:creationId xmlns:a16="http://schemas.microsoft.com/office/drawing/2014/main" xmlns="" id="{9661CF23-4E1A-40CA-B6B0-1CEEF5EC7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97" y="1417412"/>
            <a:ext cx="5578036" cy="2422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조류이(가) 표시된 사진&#10;&#10;자동 생성된 설명">
            <a:extLst>
              <a:ext uri="{FF2B5EF4-FFF2-40B4-BE49-F238E27FC236}">
                <a16:creationId xmlns:a16="http://schemas.microsoft.com/office/drawing/2014/main" xmlns="" id="{B114497C-22EC-4473-AD8B-C2014EC4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97" y="4214216"/>
            <a:ext cx="5578036" cy="2422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4540F1F-9149-44FF-82F2-1796E0CA9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7" y="4214216"/>
            <a:ext cx="5798756" cy="2422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AB3DBDC-D558-4D03-8372-EAFBC1CB30CB}"/>
              </a:ext>
            </a:extLst>
          </p:cNvPr>
          <p:cNvSpPr/>
          <p:nvPr/>
        </p:nvSpPr>
        <p:spPr>
          <a:xfrm rot="5400000" flipV="1">
            <a:off x="3979834" y="4135536"/>
            <a:ext cx="439651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94A5479A-A11B-42F9-97F6-C6193D853BAD}"/>
              </a:ext>
            </a:extLst>
          </p:cNvPr>
          <p:cNvSpPr/>
          <p:nvPr/>
        </p:nvSpPr>
        <p:spPr>
          <a:xfrm>
            <a:off x="6958716" y="1570182"/>
            <a:ext cx="1252412" cy="213542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A3EDBD23-4413-439E-A146-5EEACBDA47A7}"/>
              </a:ext>
            </a:extLst>
          </p:cNvPr>
          <p:cNvSpPr/>
          <p:nvPr/>
        </p:nvSpPr>
        <p:spPr>
          <a:xfrm>
            <a:off x="7153739" y="4399599"/>
            <a:ext cx="1223643" cy="27766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B4646B6F-0AA3-4759-BDFE-7380A2119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137" y="5932241"/>
            <a:ext cx="704057" cy="704057"/>
          </a:xfrm>
          <a:prstGeom prst="rect">
            <a:avLst/>
          </a:prstGeom>
        </p:spPr>
      </p:pic>
      <p:sp>
        <p:nvSpPr>
          <p:cNvPr id="12" name="사각형: 둥근 모서리 22">
            <a:extLst>
              <a:ext uri="{FF2B5EF4-FFF2-40B4-BE49-F238E27FC236}">
                <a16:creationId xmlns:a16="http://schemas.microsoft.com/office/drawing/2014/main" xmlns="" id="{94A5479A-A11B-42F9-97F6-C6193D853BAD}"/>
              </a:ext>
            </a:extLst>
          </p:cNvPr>
          <p:cNvSpPr/>
          <p:nvPr/>
        </p:nvSpPr>
        <p:spPr>
          <a:xfrm>
            <a:off x="6596766" y="1828799"/>
            <a:ext cx="988156" cy="193183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22">
            <a:extLst>
              <a:ext uri="{FF2B5EF4-FFF2-40B4-BE49-F238E27FC236}">
                <a16:creationId xmlns:a16="http://schemas.microsoft.com/office/drawing/2014/main" xmlns="" id="{94A5479A-A11B-42F9-97F6-C6193D853BAD}"/>
              </a:ext>
            </a:extLst>
          </p:cNvPr>
          <p:cNvSpPr/>
          <p:nvPr/>
        </p:nvSpPr>
        <p:spPr>
          <a:xfrm>
            <a:off x="8548408" y="1613813"/>
            <a:ext cx="1586191" cy="214985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대각선 방향의 모서리가 둥근 사각형 19">
            <a:extLst>
              <a:ext uri="{FF2B5EF4-FFF2-40B4-BE49-F238E27FC236}">
                <a16:creationId xmlns:a16="http://schemas.microsoft.com/office/drawing/2014/main" xmlns="" id="{E490545B-35CC-4A9C-8802-CDEDFEAC2D93}"/>
              </a:ext>
            </a:extLst>
          </p:cNvPr>
          <p:cNvSpPr/>
          <p:nvPr/>
        </p:nvSpPr>
        <p:spPr>
          <a:xfrm flipH="1">
            <a:off x="9928201" y="2914868"/>
            <a:ext cx="1968523" cy="609382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009223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대각선 줄무늬 16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9929779" y="2917307"/>
            <a:ext cx="206396" cy="170953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80588" y="2938648"/>
            <a:ext cx="18637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(), 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dayName</a:t>
            </a:r>
            <a:r>
              <a:rPr lang="en-US" altLang="ko-KR" sz="1000" dirty="0"/>
              <a:t>(), year() </a:t>
            </a:r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함수 사용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03124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시간대별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대각선 방향의 모서리가 둥근 사각형 19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6690913" y="5110961"/>
            <a:ext cx="5182282" cy="127702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677433" y="5112044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924746" y="5136368"/>
            <a:ext cx="471461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스토어에 맞는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StoreNum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받아와서 각 가맹점의 매출만 조회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Payment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insert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할 때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now()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▶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time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맞춰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subString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후 시간대별 매출 조회 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▶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조건문에 이번 달 매출만 조회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▶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substring(),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curdate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 사용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7C53B5A-DCB9-48F0-BF1A-EC5B17527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8"/>
          <a:stretch/>
        </p:blipFill>
        <p:spPr>
          <a:xfrm>
            <a:off x="250947" y="1456665"/>
            <a:ext cx="6026223" cy="4931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조류이(가) 표시된 사진&#10;&#10;자동 생성된 설명">
            <a:extLst>
              <a:ext uri="{FF2B5EF4-FFF2-40B4-BE49-F238E27FC236}">
                <a16:creationId xmlns:a16="http://schemas.microsoft.com/office/drawing/2014/main" xmlns="" id="{27F2C5B9-A39E-45E9-B54E-3618C3D8A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33" y="1456666"/>
            <a:ext cx="5209242" cy="354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736107A-5791-4B8F-93E1-4DF0C68DA531}"/>
              </a:ext>
            </a:extLst>
          </p:cNvPr>
          <p:cNvSpPr/>
          <p:nvPr/>
        </p:nvSpPr>
        <p:spPr>
          <a:xfrm>
            <a:off x="8081818" y="3429000"/>
            <a:ext cx="2299855" cy="335717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7203478" y="1819565"/>
            <a:ext cx="1460231" cy="335717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63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89" y="1406287"/>
            <a:ext cx="3401630" cy="32158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89" y="4768442"/>
            <a:ext cx="5905511" cy="10082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대각선 방향의 모서리가 둥근 사각형 19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5541689" y="5883580"/>
            <a:ext cx="5905513" cy="71669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5541690" y="5883580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5901288" y="5908632"/>
            <a:ext cx="5545912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스토어에 맞는 </a:t>
            </a: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StoreNum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받아와서 각 가맹점의 데이터만 조회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메뉴테이블에서 메뉴코드로 검색하여 각 상품별 데이터 조회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736107A-5791-4B8F-93E1-4DF0C68DA531}"/>
              </a:ext>
            </a:extLst>
          </p:cNvPr>
          <p:cNvSpPr/>
          <p:nvPr/>
        </p:nvSpPr>
        <p:spPr>
          <a:xfrm>
            <a:off x="7002049" y="5353193"/>
            <a:ext cx="2931091" cy="25846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5687206" y="1514475"/>
            <a:ext cx="2460486" cy="100325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대각선 방향의 모서리가 둥근 사각형 22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9146217" y="1579365"/>
            <a:ext cx="2743200" cy="1649609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대각선 줄무늬 23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9146217" y="1590433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xmlns="" id="{D736107A-5791-4B8F-93E1-4DF0C68DA531}"/>
              </a:ext>
            </a:extLst>
          </p:cNvPr>
          <p:cNvSpPr/>
          <p:nvPr/>
        </p:nvSpPr>
        <p:spPr>
          <a:xfrm>
            <a:off x="5658631" y="2997011"/>
            <a:ext cx="3272161" cy="1625091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9274216" y="1836360"/>
            <a:ext cx="25634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매장별로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각 상품이 판매된 데이터를 매장번호와 메뉴코드를 주어 조회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조회한 데이터를 실수로 바꾸어 백분율 계산하여 차트로 변환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1434861"/>
            <a:ext cx="5076825" cy="5165409"/>
          </a:xfrm>
          <a:prstGeom prst="rect">
            <a:avLst/>
          </a:prstGeom>
        </p:spPr>
      </p:pic>
      <p:sp>
        <p:nvSpPr>
          <p:cNvPr id="28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2933699" y="4041344"/>
            <a:ext cx="1038225" cy="36674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4629150" y="3634772"/>
            <a:ext cx="628650" cy="382794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127090" y="3349140"/>
            <a:ext cx="483915" cy="269889"/>
          </a:xfrm>
          <a:prstGeom prst="straightConnector1">
            <a:avLst/>
          </a:prstGeom>
          <a:ln>
            <a:solidFill>
              <a:srgbClr val="A10DC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3452811" y="2298025"/>
            <a:ext cx="2158194" cy="1616750"/>
          </a:xfrm>
          <a:prstGeom prst="straightConnector1">
            <a:avLst/>
          </a:prstGeom>
          <a:ln>
            <a:solidFill>
              <a:srgbClr val="A10DC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41"/>
          <p:cNvCxnSpPr/>
          <p:nvPr/>
        </p:nvCxnSpPr>
        <p:spPr>
          <a:xfrm rot="16200000" flipH="1">
            <a:off x="7052489" y="2819227"/>
            <a:ext cx="3548530" cy="1358122"/>
          </a:xfrm>
          <a:prstGeom prst="curvedConnector3">
            <a:avLst>
              <a:gd name="adj1" fmla="val 3013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5687206" y="1524000"/>
            <a:ext cx="2460486" cy="4000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6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4" y="1629855"/>
            <a:ext cx="3460171" cy="4411269"/>
          </a:xfrm>
          <a:prstGeom prst="rect">
            <a:avLst/>
          </a:prstGeom>
        </p:spPr>
      </p:pic>
      <p:sp>
        <p:nvSpPr>
          <p:cNvPr id="24" name="대각선 방향의 모서리가 둥근 사각형 23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2294971" y="1475954"/>
            <a:ext cx="1141686" cy="271762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 관리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상품별 매출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390679" y="2638965"/>
            <a:ext cx="3285971" cy="270922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대각선 방향의 모서리가 둥근 사각형 32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8929588" y="4216096"/>
            <a:ext cx="2890937" cy="1419492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대각선 줄무늬 34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8929588" y="4216096"/>
            <a:ext cx="460059" cy="413216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9144000" y="4419719"/>
            <a:ext cx="2480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 별로 상품의 총 주문된 수량과 총 금액을 조회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조회된 메뉴코드를 메뉴 명으로 변환하여 출력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466880" y="2928937"/>
            <a:ext cx="514195" cy="2706651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20" y="1629855"/>
            <a:ext cx="3699703" cy="21325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13" y="1629855"/>
            <a:ext cx="3743062" cy="4411269"/>
          </a:xfrm>
          <a:prstGeom prst="rect">
            <a:avLst/>
          </a:prstGeom>
        </p:spPr>
      </p:pic>
      <p:sp>
        <p:nvSpPr>
          <p:cNvPr id="27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4213774" y="2618883"/>
            <a:ext cx="3615775" cy="443943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4194724" y="3714749"/>
            <a:ext cx="2120351" cy="1815499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7839075" y="2076450"/>
            <a:ext cx="281747" cy="6979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810499" y="2928937"/>
            <a:ext cx="310323" cy="300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15"/>
          <a:stretch/>
        </p:blipFill>
        <p:spPr>
          <a:xfrm>
            <a:off x="8120820" y="4139950"/>
            <a:ext cx="613605" cy="1469936"/>
          </a:xfrm>
          <a:prstGeom prst="rect">
            <a:avLst/>
          </a:prstGeom>
        </p:spPr>
      </p:pic>
      <p:sp>
        <p:nvSpPr>
          <p:cNvPr id="25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8109296" y="4146602"/>
            <a:ext cx="613604" cy="1488986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5" idx="1"/>
            <a:endCxn id="29" idx="3"/>
          </p:cNvCxnSpPr>
          <p:nvPr/>
        </p:nvCxnSpPr>
        <p:spPr>
          <a:xfrm flipH="1" flipV="1">
            <a:off x="6315075" y="4622499"/>
            <a:ext cx="1794221" cy="2685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9" idx="1"/>
            <a:endCxn id="20" idx="3"/>
          </p:cNvCxnSpPr>
          <p:nvPr/>
        </p:nvCxnSpPr>
        <p:spPr>
          <a:xfrm flipH="1" flipV="1">
            <a:off x="981075" y="4282263"/>
            <a:ext cx="3213649" cy="340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321254" y="2015906"/>
            <a:ext cx="1525475" cy="2699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2238445" y="1432476"/>
            <a:ext cx="140395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날짜 별 조회 가능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구부러진 연결선 6"/>
          <p:cNvCxnSpPr>
            <a:stCxn id="21" idx="3"/>
            <a:endCxn id="23" idx="1"/>
          </p:cNvCxnSpPr>
          <p:nvPr/>
        </p:nvCxnSpPr>
        <p:spPr>
          <a:xfrm flipV="1">
            <a:off x="1846729" y="1605601"/>
            <a:ext cx="391716" cy="545288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5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38" y="2914642"/>
            <a:ext cx="4667382" cy="171375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5" y="1625940"/>
            <a:ext cx="3850709" cy="46293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288" y="4762500"/>
            <a:ext cx="4700712" cy="1492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63" y="1625940"/>
            <a:ext cx="4657857" cy="11394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 관리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건별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매출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4591327" y="2002039"/>
            <a:ext cx="2423835" cy="117402"/>
          </a:xfrm>
          <a:prstGeom prst="roundRect">
            <a:avLst/>
          </a:prstGeom>
          <a:noFill/>
          <a:ln w="1905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대각선 방향의 모서리가 둥근 사각형 14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9332119" y="2838561"/>
            <a:ext cx="2538412" cy="2453630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9448801" y="3253601"/>
            <a:ext cx="230504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메뉴명을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그룹으로 묶어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구분자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‘/ ’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주어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이름에 모두 나오도록 조회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조회된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글자 수를 잘라 일정 글자수가 넘어가면 뒤에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붙여주어 구분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4659356" y="5705058"/>
            <a:ext cx="3922669" cy="276642"/>
          </a:xfrm>
          <a:prstGeom prst="roundRect">
            <a:avLst/>
          </a:prstGeom>
          <a:noFill/>
          <a:ln w="1905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9336882" y="2839994"/>
            <a:ext cx="424646" cy="41360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291262" y="4135394"/>
            <a:ext cx="2200275" cy="149297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14" idx="3"/>
            <a:endCxn id="29" idx="0"/>
          </p:cNvCxnSpPr>
          <p:nvPr/>
        </p:nvCxnSpPr>
        <p:spPr>
          <a:xfrm>
            <a:off x="7015162" y="2060740"/>
            <a:ext cx="376238" cy="20746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1"/>
          </p:cNvCxnSpPr>
          <p:nvPr/>
        </p:nvCxnSpPr>
        <p:spPr>
          <a:xfrm flipH="1" flipV="1">
            <a:off x="2656185" y="5512909"/>
            <a:ext cx="2003171" cy="330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1838324" y="5237134"/>
            <a:ext cx="817859" cy="606245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5" y="2800685"/>
            <a:ext cx="3036120" cy="374362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 관리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건별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매출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대각선 방향의 모서리가 둥근 사각형 14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6747124" y="5103284"/>
            <a:ext cx="5112885" cy="145266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164511" y="5357712"/>
            <a:ext cx="467196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payNum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넘겨 매출상세 정보들을 조회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조회 시 상품명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(name)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구분자를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주어 상품마다 구분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조회된 데이터들을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받아 정보들을 입력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755265" y="5103284"/>
            <a:ext cx="424646" cy="41360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16" y="2821154"/>
            <a:ext cx="3136560" cy="37235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24" y="3261722"/>
            <a:ext cx="5112885" cy="16246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265" y="1359659"/>
            <a:ext cx="5112885" cy="16490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4" y="1359659"/>
            <a:ext cx="6273121" cy="1278766"/>
          </a:xfrm>
          <a:prstGeom prst="rect">
            <a:avLst/>
          </a:prstGeom>
        </p:spPr>
      </p:pic>
      <p:sp>
        <p:nvSpPr>
          <p:cNvPr id="29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3660178" y="1838615"/>
            <a:ext cx="1835747" cy="17947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4260253" y="3894546"/>
            <a:ext cx="711797" cy="17947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7670203" y="4143534"/>
            <a:ext cx="578447" cy="257016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8667970" y="2371884"/>
            <a:ext cx="390306" cy="199866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6747124" y="1591124"/>
            <a:ext cx="834776" cy="1998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4526087" y="4179132"/>
            <a:ext cx="834776" cy="1642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4261098" y="5021150"/>
            <a:ext cx="1834901" cy="722425"/>
          </a:xfrm>
          <a:prstGeom prst="round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1920528" y="4196430"/>
            <a:ext cx="1251298" cy="1355485"/>
          </a:xfrm>
          <a:prstGeom prst="round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6975726" y="2681702"/>
            <a:ext cx="983700" cy="1998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/>
          <p:cNvCxnSpPr>
            <a:stCxn id="36" idx="1"/>
            <a:endCxn id="37" idx="3"/>
          </p:cNvCxnSpPr>
          <p:nvPr/>
        </p:nvCxnSpPr>
        <p:spPr>
          <a:xfrm flipH="1" flipV="1">
            <a:off x="3171826" y="4874173"/>
            <a:ext cx="1089272" cy="50819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3866254" y="3209036"/>
            <a:ext cx="2714021" cy="162813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4578051" y="2018093"/>
            <a:ext cx="782812" cy="1190943"/>
          </a:xfrm>
          <a:prstGeom prst="straightConnector1">
            <a:avLst/>
          </a:prstGeom>
          <a:ln>
            <a:solidFill>
              <a:srgbClr val="A10DC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2" idx="2"/>
            <a:endCxn id="30" idx="0"/>
          </p:cNvCxnSpPr>
          <p:nvPr/>
        </p:nvCxnSpPr>
        <p:spPr>
          <a:xfrm flipH="1">
            <a:off x="4616152" y="3371849"/>
            <a:ext cx="607113" cy="522697"/>
          </a:xfrm>
          <a:prstGeom prst="straightConnector1">
            <a:avLst/>
          </a:prstGeom>
          <a:ln>
            <a:solidFill>
              <a:srgbClr val="A10DC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 51"/>
          <p:cNvCxnSpPr>
            <a:stCxn id="34" idx="1"/>
            <a:endCxn id="35" idx="3"/>
          </p:cNvCxnSpPr>
          <p:nvPr/>
        </p:nvCxnSpPr>
        <p:spPr>
          <a:xfrm rot="10800000" flipV="1">
            <a:off x="5360864" y="1691056"/>
            <a:ext cx="1386261" cy="2570209"/>
          </a:xfrm>
          <a:prstGeom prst="curvedConnector3">
            <a:avLst>
              <a:gd name="adj1" fmla="val 396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7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7" y="1491415"/>
            <a:ext cx="2950368" cy="343203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 관리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환불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대각선 방향의 모서리가 둥근 사각형 14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7474610" y="4376621"/>
            <a:ext cx="4471989" cy="1426868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261721" y="4059996"/>
            <a:ext cx="4374063" cy="31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환불시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810310" y="5124239"/>
            <a:ext cx="424646" cy="41360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438150" y="3582720"/>
            <a:ext cx="2714625" cy="217755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78" y="1496137"/>
            <a:ext cx="3845391" cy="34320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3"/>
          <a:stretch/>
        </p:blipFill>
        <p:spPr>
          <a:xfrm>
            <a:off x="335758" y="5031477"/>
            <a:ext cx="6958012" cy="15440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11" y="1850945"/>
            <a:ext cx="4471987" cy="1081970"/>
          </a:xfrm>
          <a:prstGeom prst="rect">
            <a:avLst/>
          </a:prstGeom>
        </p:spPr>
      </p:pic>
      <p:sp>
        <p:nvSpPr>
          <p:cNvPr id="25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3667289" y="1683870"/>
            <a:ext cx="1600036" cy="176600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4095914" y="2908492"/>
            <a:ext cx="1428586" cy="177607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3038721" y="6324600"/>
            <a:ext cx="533154" cy="250901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11058772" y="2391930"/>
            <a:ext cx="752228" cy="250901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757376" y="4581924"/>
            <a:ext cx="38256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payNum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넘겨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Payment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테이블의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Refund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컬럼을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수정 하여 환불이 된 거래로 변경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Refund 0 -&gt;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거래완료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Refund 1 -&gt;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거래취소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대각선 줄무늬 35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7474611" y="4369442"/>
            <a:ext cx="424646" cy="41360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13" y="3253843"/>
            <a:ext cx="4471987" cy="738850"/>
          </a:xfrm>
          <a:prstGeom prst="rect">
            <a:avLst/>
          </a:prstGeom>
        </p:spPr>
      </p:pic>
      <p:sp>
        <p:nvSpPr>
          <p:cNvPr id="37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10068172" y="3277792"/>
            <a:ext cx="376114" cy="714901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75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53" y="3886199"/>
            <a:ext cx="4516114" cy="2850357"/>
          </a:xfrm>
          <a:prstGeom prst="rect">
            <a:avLst/>
          </a:prstGeom>
        </p:spPr>
      </p:pic>
      <p:sp>
        <p:nvSpPr>
          <p:cNvPr id="39" name="대각선 방향의 모서리가 둥근 사각형 38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176331" y="4467074"/>
            <a:ext cx="3357439" cy="2269483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80" y="1512058"/>
            <a:ext cx="3703931" cy="25604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80" y="4323380"/>
            <a:ext cx="3703931" cy="2413178"/>
          </a:xfrm>
          <a:prstGeom prst="rect">
            <a:avLst/>
          </a:prstGeom>
        </p:spPr>
      </p:pic>
      <p:sp>
        <p:nvSpPr>
          <p:cNvPr id="34" name="평행 사변형 33"/>
          <p:cNvSpPr/>
          <p:nvPr/>
        </p:nvSpPr>
        <p:spPr>
          <a:xfrm>
            <a:off x="166810" y="1181194"/>
            <a:ext cx="2804989" cy="369035"/>
          </a:xfrm>
          <a:prstGeom prst="parallelogram">
            <a:avLst>
              <a:gd name="adj" fmla="val 23798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i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결제 시 사용한 포인트가 있을 경우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1" y="1512058"/>
            <a:ext cx="3528890" cy="25604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 관리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포인트 환불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대각선 방향의 모서리가 둥근 사각형 14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7595549" y="1246997"/>
            <a:ext cx="4471989" cy="249605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176336" y="4464788"/>
            <a:ext cx="424646" cy="41360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176331" y="1504732"/>
            <a:ext cx="3100269" cy="324068"/>
          </a:xfrm>
          <a:prstGeom prst="roundRect">
            <a:avLst/>
          </a:prstGeom>
          <a:noFill/>
          <a:ln w="1905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918734" y="1173955"/>
            <a:ext cx="415833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사용한 포인트 반환 </a:t>
            </a: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주문번호로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조회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A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0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pointVO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생성하여  </a:t>
            </a:r>
            <a:r>
              <a:rPr lang="en-US" altLang="ko-KR" sz="10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payNum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Id, </a:t>
            </a:r>
            <a:r>
              <a:rPr lang="en-US" altLang="ko-KR" sz="10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CurPoint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넣기    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 시 사용한 포인트가 있는 경우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사용한 포인트 반환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 B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기존 포인트를 조회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기존 포인트에 사용한 포인트만큼 더해주기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반환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▶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Stat 2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 –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사용한 포인트 반환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삽입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적립된 포인트 반환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C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기본 포인트 수정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대각선 줄무늬 35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7605078" y="1246999"/>
            <a:ext cx="424646" cy="41360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평행 사변형 37"/>
          <p:cNvSpPr/>
          <p:nvPr/>
        </p:nvSpPr>
        <p:spPr>
          <a:xfrm>
            <a:off x="166809" y="4098039"/>
            <a:ext cx="2804989" cy="369035"/>
          </a:xfrm>
          <a:prstGeom prst="parallelogram">
            <a:avLst>
              <a:gd name="adj" fmla="val 23798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i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결제 시 사용한 포인트가 없을 경우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366837" y="4438499"/>
            <a:ext cx="335743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적립된 포인트 반환 </a:t>
            </a: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주문번호로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조회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A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적립된 포인트 반환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C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기존 포인트를 조회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기존 포인트에 적립된 포인트만큼 빼주기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반환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▶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삽입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기존 포인트 수정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테이블의 마지막으로 수정된 총 포인트를 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조회하여 회원의 기존포인트로 수정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95650" y="1518060"/>
            <a:ext cx="2802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7286" y="2295220"/>
            <a:ext cx="2802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433501" y="2298136"/>
            <a:ext cx="3262200" cy="1695600"/>
          </a:xfrm>
          <a:prstGeom prst="roundRect">
            <a:avLst/>
          </a:prstGeom>
          <a:noFill/>
          <a:ln w="1905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3759621" y="1522044"/>
            <a:ext cx="3714989" cy="1473219"/>
          </a:xfrm>
          <a:prstGeom prst="roundRect">
            <a:avLst/>
          </a:prstGeom>
          <a:noFill/>
          <a:ln w="1905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072436" y="1550229"/>
            <a:ext cx="2802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7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3962400" y="5615820"/>
            <a:ext cx="3512212" cy="623055"/>
          </a:xfrm>
          <a:prstGeom prst="roundRect">
            <a:avLst/>
          </a:prstGeom>
          <a:noFill/>
          <a:ln w="1905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695701" y="5665737"/>
            <a:ext cx="2802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D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124250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다이어그램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3CB2B74-2C6D-4A87-95A5-75603EDF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00" y="1507403"/>
            <a:ext cx="11619800" cy="47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23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C:\kiki.0428\서브웨이이지오더_템플릿이미지\가맹점 기간별매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43" y="1456666"/>
            <a:ext cx="5281612" cy="49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kiki.0428\서브웨이이지오더_템플릿이미지\달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13" y="2834968"/>
            <a:ext cx="2435967" cy="21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554843" y="1798769"/>
            <a:ext cx="2363721" cy="29265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27134" y="2091427"/>
            <a:ext cx="1114818" cy="743541"/>
          </a:xfrm>
          <a:prstGeom prst="straightConnector1">
            <a:avLst/>
          </a:prstGeom>
          <a:ln w="25400">
            <a:solidFill>
              <a:srgbClr val="A10DC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48" y="1768738"/>
            <a:ext cx="5326280" cy="324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6898666" y="2091427"/>
            <a:ext cx="2333016" cy="335717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6810984" y="3400920"/>
            <a:ext cx="2210775" cy="335717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C59FF8DA-5D26-4721-B98F-FB0FDCCEE3A5}"/>
              </a:ext>
            </a:extLst>
          </p:cNvPr>
          <p:cNvSpPr/>
          <p:nvPr/>
        </p:nvSpPr>
        <p:spPr>
          <a:xfrm>
            <a:off x="9231682" y="3415114"/>
            <a:ext cx="2413646" cy="335717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대각선 방향의 모서리가 둥근 사각형 22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7187824" y="5504831"/>
            <a:ext cx="3667870" cy="74806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대각선 줄무늬 23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7187824" y="5504831"/>
            <a:ext cx="445506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7506388" y="5532501"/>
            <a:ext cx="2932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가맹점의 매출 조회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To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파라미터를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받아서 값 넘김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3330" y="3698384"/>
            <a:ext cx="182911" cy="2194315"/>
          </a:xfrm>
          <a:prstGeom prst="straightConnector1">
            <a:avLst/>
          </a:prstGeom>
          <a:ln w="25400">
            <a:solidFill>
              <a:srgbClr val="A10DC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9231682" y="3644133"/>
            <a:ext cx="883889" cy="2027506"/>
          </a:xfrm>
          <a:prstGeom prst="straightConnector1">
            <a:avLst/>
          </a:prstGeom>
          <a:ln w="25400">
            <a:solidFill>
              <a:srgbClr val="A10DC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대각선 방향의 모서리가 둥근 사각형 19">
            <a:extLst>
              <a:ext uri="{FF2B5EF4-FFF2-40B4-BE49-F238E27FC236}">
                <a16:creationId xmlns:a16="http://schemas.microsoft.com/office/drawing/2014/main" xmlns="" id="{E490545B-35CC-4A9C-8802-CDEDFEAC2D93}"/>
              </a:ext>
            </a:extLst>
          </p:cNvPr>
          <p:cNvSpPr/>
          <p:nvPr/>
        </p:nvSpPr>
        <p:spPr>
          <a:xfrm flipH="1">
            <a:off x="1736703" y="5029418"/>
            <a:ext cx="1527180" cy="32532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대각선 줄무늬 28">
            <a:extLst>
              <a:ext uri="{FF2B5EF4-FFF2-40B4-BE49-F238E27FC236}">
                <a16:creationId xmlns:a16="http://schemas.microsoft.com/office/drawing/2014/main" xmlns="" id="{2571251B-7894-4023-A02B-897568486783}"/>
              </a:ext>
            </a:extLst>
          </p:cNvPr>
          <p:cNvSpPr/>
          <p:nvPr/>
        </p:nvSpPr>
        <p:spPr>
          <a:xfrm>
            <a:off x="1740004" y="5025804"/>
            <a:ext cx="174678" cy="160434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A8CFB13-2267-4459-95E4-3C449452225B}"/>
              </a:ext>
            </a:extLst>
          </p:cNvPr>
          <p:cNvSpPr/>
          <p:nvPr/>
        </p:nvSpPr>
        <p:spPr>
          <a:xfrm>
            <a:off x="1903508" y="4994049"/>
            <a:ext cx="134920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JqueryUI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2805829" y="6032502"/>
            <a:ext cx="864297" cy="355486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7022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C:\kiki.0428\서브웨이이지오더_템플릿이미지\가맹점 시간대별 매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7" y="1567445"/>
            <a:ext cx="4970922" cy="36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433103" y="1798769"/>
            <a:ext cx="2363721" cy="29265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2561572" y="5010672"/>
            <a:ext cx="713984" cy="27656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SIST\Desktop\서브웨이_코드\가맹점 선택한 기간의 따른 시간의 갯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341" y="3937923"/>
            <a:ext cx="6003163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IST\Desktop\서브웨이_코드\가맹점 시간별 코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879" y="1567445"/>
            <a:ext cx="6003163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446739" y="1783352"/>
            <a:ext cx="2647157" cy="208286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347477" y="3181716"/>
            <a:ext cx="1944754" cy="29265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003339" y="4070959"/>
            <a:ext cx="2633030" cy="440079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대각선 방향의 모서리가 둥근 사각형 22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1133941" y="5510736"/>
            <a:ext cx="3667870" cy="74806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대각선 줄무늬 23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1133941" y="5510736"/>
            <a:ext cx="445506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452505" y="5538406"/>
            <a:ext cx="2932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Paging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시간대를 나눠서 그룹화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(group by)</a:t>
            </a:r>
          </a:p>
        </p:txBody>
      </p:sp>
    </p:spTree>
    <p:extLst>
      <p:ext uri="{BB962C8B-B14F-4D97-AF65-F5344CB8AC3E}">
        <p14:creationId xmlns:p14="http://schemas.microsoft.com/office/powerpoint/2010/main" val="17050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7022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가맹점 매출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요일별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2" name="Picture 4" descr="C:\kiki.0428\서브웨이이지오더_템플릿이미지\가맹점 요일별 매출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1"/>
          <a:stretch/>
        </p:blipFill>
        <p:spPr bwMode="auto">
          <a:xfrm>
            <a:off x="615110" y="1560245"/>
            <a:ext cx="5527149" cy="455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IST\Desktop\서브웨이_코드\가맹점 요일별 코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463" y="1560245"/>
            <a:ext cx="5098093" cy="31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SIST\Downloads\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6465">
            <a:off x="8112512" y="5232262"/>
            <a:ext cx="565132" cy="6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SIST\Downloads\icon (6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6465">
            <a:off x="7399103" y="5232262"/>
            <a:ext cx="552400" cy="6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SIST\Downloads\icon (1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6465">
            <a:off x="8826675" y="5223016"/>
            <a:ext cx="563664" cy="6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SIST\Downloads\icon (2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6465">
            <a:off x="9565629" y="5216905"/>
            <a:ext cx="564297" cy="6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SIST\Downloads\icon (3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6465">
            <a:off x="10294000" y="5216905"/>
            <a:ext cx="521727" cy="6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SIST\Downloads\icon (4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6465">
            <a:off x="11025543" y="5216905"/>
            <a:ext cx="529771" cy="6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SIST\Downloads\icon (5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6465">
            <a:off x="6686209" y="5236885"/>
            <a:ext cx="545878" cy="6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7171266" y="1887495"/>
            <a:ext cx="3817088" cy="208286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670808" y="3207359"/>
            <a:ext cx="4986746" cy="348641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대각선 방향의 모서리가 둥근 사각형 40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9426672" y="3765785"/>
            <a:ext cx="1826591" cy="621179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대각선 줄무늬 41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9426673" y="3765785"/>
            <a:ext cx="275089" cy="248672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9545018" y="3765785"/>
            <a:ext cx="1663828" cy="57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dayofweek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datName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 사용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3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kiki.0428\서브웨이이지오더_템플릿이미지\매장후기 현황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353228"/>
            <a:ext cx="10727906" cy="51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후기 차트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7408" y="3139354"/>
            <a:ext cx="1154290" cy="24137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997674" y="3241727"/>
            <a:ext cx="1761295" cy="1034487"/>
          </a:xfrm>
          <a:prstGeom prst="straightConnector1">
            <a:avLst/>
          </a:prstGeom>
          <a:ln w="1397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 descr="C:\kiki.0428\서브웨이이지오더_템플릿이미지\사이드바 스토어관리 열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376" y="3388914"/>
            <a:ext cx="1659957" cy="16971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26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후기 현황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대각선 방향의 모서리가 둥근 사각형 19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6466059" y="5472557"/>
            <a:ext cx="4917091" cy="81715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466060" y="5472557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667518" y="5472572"/>
            <a:ext cx="490964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스토어에 맞는 </a:t>
            </a:r>
            <a:r>
              <a:rPr lang="en-US" altLang="ko-KR" sz="1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StoreNum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받아와서 각 가맹점의 설문조사만 조회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Payment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inset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할 때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now()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함수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▶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month, year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맞춰 </a:t>
            </a:r>
            <a:r>
              <a:rPr lang="en-US" altLang="ko-KR" sz="1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subString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후 설문조사 점수 조회</a:t>
            </a:r>
          </a:p>
        </p:txBody>
      </p:sp>
      <p:pic>
        <p:nvPicPr>
          <p:cNvPr id="1026" name="Picture 2" descr="C:\Users\SIST\Desktop\서브웨이_코드\code_surveyMon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059" y="1587620"/>
            <a:ext cx="4917090" cy="34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kiki.0428\서브웨이이지오더_템플릿이미지\survey-월별설문조사P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8" y="1587620"/>
            <a:ext cx="5244646" cy="470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8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후기 현황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대각선 방향의 모서리가 둥근 사각형 19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6728175" y="2653175"/>
            <a:ext cx="5033945" cy="1748004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728175" y="2653174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907974" y="2780784"/>
            <a:ext cx="4746065" cy="1436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monthCount</a:t>
            </a:r>
            <a:r>
              <a:rPr lang="ko-KR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이 달에 각 설문조사가 몇 번 </a:t>
            </a: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이뤄졌는지 </a:t>
            </a:r>
            <a:r>
              <a: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count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맛</a:t>
            </a:r>
            <a:r>
              <a: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(Taste), </a:t>
            </a:r>
            <a:r>
              <a:rPr lang="ko-KR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위생</a:t>
            </a:r>
            <a:r>
              <a: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(Hygiene),</a:t>
            </a:r>
            <a:r>
              <a:rPr lang="ko-KR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친절</a:t>
            </a:r>
            <a:r>
              <a: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(Kindness)</a:t>
            </a:r>
            <a:r>
              <a:rPr lang="ko-KR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각각의 총점을 가져와서 </a:t>
            </a:r>
            <a:r>
              <a:rPr lang="en-US" altLang="ko-KR" sz="15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monthCount</a:t>
            </a:r>
            <a:r>
              <a:rPr lang="ko-KR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나눔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8CB7B20-E31D-4D8A-A15F-233405AEC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3" y="2947952"/>
            <a:ext cx="5751871" cy="3594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0F188D8-B297-4A6F-A8CE-32381291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4" y="1570940"/>
            <a:ext cx="5751871" cy="1209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E2437473-0731-4D4F-9B27-E7435100140B}"/>
              </a:ext>
            </a:extLst>
          </p:cNvPr>
          <p:cNvSpPr/>
          <p:nvPr/>
        </p:nvSpPr>
        <p:spPr>
          <a:xfrm>
            <a:off x="1176303" y="4300231"/>
            <a:ext cx="1861864" cy="223083"/>
          </a:xfrm>
          <a:prstGeom prst="roundRect">
            <a:avLst/>
          </a:prstGeom>
          <a:noFill/>
          <a:ln w="25400">
            <a:solidFill>
              <a:srgbClr val="33A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2E55009D-0BF9-4501-AF52-C8B1C64BB45A}"/>
              </a:ext>
            </a:extLst>
          </p:cNvPr>
          <p:cNvSpPr/>
          <p:nvPr/>
        </p:nvSpPr>
        <p:spPr>
          <a:xfrm>
            <a:off x="1129923" y="5261458"/>
            <a:ext cx="2186329" cy="223083"/>
          </a:xfrm>
          <a:prstGeom prst="roundRect">
            <a:avLst/>
          </a:prstGeom>
          <a:noFill/>
          <a:ln w="25400">
            <a:solidFill>
              <a:srgbClr val="33A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D4FB76BC-BAD6-4B51-8EBC-FE884F0419D3}"/>
              </a:ext>
            </a:extLst>
          </p:cNvPr>
          <p:cNvSpPr/>
          <p:nvPr/>
        </p:nvSpPr>
        <p:spPr>
          <a:xfrm>
            <a:off x="1113791" y="5902182"/>
            <a:ext cx="2353478" cy="223083"/>
          </a:xfrm>
          <a:prstGeom prst="roundRect">
            <a:avLst/>
          </a:prstGeom>
          <a:noFill/>
          <a:ln w="25400">
            <a:solidFill>
              <a:srgbClr val="33A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표지판, 그리기, 교통, 시계이(가) 표시된 사진&#10;&#10;자동 생성된 설명">
            <a:extLst>
              <a:ext uri="{FF2B5EF4-FFF2-40B4-BE49-F238E27FC236}">
                <a16:creationId xmlns:a16="http://schemas.microsoft.com/office/drawing/2014/main" xmlns="" id="{BB8D7340-EA9A-4593-889F-0B9BB04E1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14" y="4953787"/>
            <a:ext cx="1176785" cy="1176785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xmlns="" id="{4E83EB95-0824-4728-80EC-27EF25CC9939}"/>
              </a:ext>
            </a:extLst>
          </p:cNvPr>
          <p:cNvSpPr/>
          <p:nvPr/>
        </p:nvSpPr>
        <p:spPr>
          <a:xfrm>
            <a:off x="7759782" y="4827805"/>
            <a:ext cx="1718631" cy="1472321"/>
          </a:xfrm>
          <a:prstGeom prst="arc">
            <a:avLst>
              <a:gd name="adj1" fmla="val 2697807"/>
              <a:gd name="adj2" fmla="val 1180281"/>
            </a:avLst>
          </a:prstGeom>
          <a:ln w="3175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6232593-A9C2-417B-AC2E-92677DDBB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66" y="5086648"/>
            <a:ext cx="911062" cy="911062"/>
          </a:xfrm>
          <a:prstGeom prst="rect">
            <a:avLst/>
          </a:prstGeom>
        </p:spPr>
      </p:pic>
      <p:sp>
        <p:nvSpPr>
          <p:cNvPr id="31" name="원호 30">
            <a:extLst>
              <a:ext uri="{FF2B5EF4-FFF2-40B4-BE49-F238E27FC236}">
                <a16:creationId xmlns:a16="http://schemas.microsoft.com/office/drawing/2014/main" xmlns="" id="{4EF94248-EA29-45F0-ABFB-0F84468FDF24}"/>
              </a:ext>
            </a:extLst>
          </p:cNvPr>
          <p:cNvSpPr/>
          <p:nvPr/>
        </p:nvSpPr>
        <p:spPr>
          <a:xfrm>
            <a:off x="9128499" y="4827805"/>
            <a:ext cx="1718631" cy="1472321"/>
          </a:xfrm>
          <a:prstGeom prst="arc">
            <a:avLst>
              <a:gd name="adj1" fmla="val 13318197"/>
              <a:gd name="adj2" fmla="val 8344106"/>
            </a:avLst>
          </a:prstGeom>
          <a:ln w="3175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8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후기 현황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대각선 방향의 모서리가 둥근 사각형 19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6596338" y="3564004"/>
            <a:ext cx="5182282" cy="977888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596338" y="3565259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732656" y="3564004"/>
            <a:ext cx="4909645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YearCount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각 해마다 설문조사가 몇 번 이뤄졌는지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count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맛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(Taste),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위생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(Hygiene),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친절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(Kindness)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각각의 총점을 가져와서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YearCount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나눔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FE5A8645-F179-4261-B519-C72F03C3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38" y="2038846"/>
            <a:ext cx="5182282" cy="1114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표지판, 그리기, 교통, 시계이(가) 표시된 사진&#10;&#10;자동 생성된 설명">
            <a:extLst>
              <a:ext uri="{FF2B5EF4-FFF2-40B4-BE49-F238E27FC236}">
                <a16:creationId xmlns:a16="http://schemas.microsoft.com/office/drawing/2014/main" xmlns="" id="{C6184250-D8DB-47D8-BA1B-548B76F29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14" y="4966313"/>
            <a:ext cx="1176785" cy="1176785"/>
          </a:xfrm>
          <a:prstGeom prst="rect">
            <a:avLst/>
          </a:prstGeom>
        </p:spPr>
      </p:pic>
      <p:sp>
        <p:nvSpPr>
          <p:cNvPr id="17" name="원호 16">
            <a:extLst>
              <a:ext uri="{FF2B5EF4-FFF2-40B4-BE49-F238E27FC236}">
                <a16:creationId xmlns:a16="http://schemas.microsoft.com/office/drawing/2014/main" xmlns="" id="{1F5AA9E2-3B5E-44CB-B5E1-000BAAEC4881}"/>
              </a:ext>
            </a:extLst>
          </p:cNvPr>
          <p:cNvSpPr/>
          <p:nvPr/>
        </p:nvSpPr>
        <p:spPr>
          <a:xfrm>
            <a:off x="7759782" y="4840331"/>
            <a:ext cx="1718631" cy="1472321"/>
          </a:xfrm>
          <a:prstGeom prst="arc">
            <a:avLst>
              <a:gd name="adj1" fmla="val 2697807"/>
              <a:gd name="adj2" fmla="val 1180281"/>
            </a:avLst>
          </a:prstGeom>
          <a:ln w="3175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97808C3A-065A-4840-97C8-249B8D209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66" y="5099174"/>
            <a:ext cx="911062" cy="911062"/>
          </a:xfrm>
          <a:prstGeom prst="rect">
            <a:avLst/>
          </a:prstGeom>
        </p:spPr>
      </p:pic>
      <p:sp>
        <p:nvSpPr>
          <p:cNvPr id="19" name="원호 18">
            <a:extLst>
              <a:ext uri="{FF2B5EF4-FFF2-40B4-BE49-F238E27FC236}">
                <a16:creationId xmlns:a16="http://schemas.microsoft.com/office/drawing/2014/main" xmlns="" id="{81CC6BAB-3A81-4D08-841A-972EAB6A30E0}"/>
              </a:ext>
            </a:extLst>
          </p:cNvPr>
          <p:cNvSpPr/>
          <p:nvPr/>
        </p:nvSpPr>
        <p:spPr>
          <a:xfrm>
            <a:off x="9128499" y="4840331"/>
            <a:ext cx="1718631" cy="1472321"/>
          </a:xfrm>
          <a:prstGeom prst="arc">
            <a:avLst>
              <a:gd name="adj1" fmla="val 13318197"/>
              <a:gd name="adj2" fmla="val 8344106"/>
            </a:avLst>
          </a:prstGeom>
          <a:ln w="3175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51" name="Picture 3" descr="C:\kiki.0428\서브웨이이지오더_템플릿이미지\survey-해마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46" y="1454286"/>
            <a:ext cx="5403454" cy="48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1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후기 현황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달의 총점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대각선 방향의 모서리가 둥근 사각형 19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6643930" y="5517259"/>
            <a:ext cx="5182282" cy="777208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lumMod val="95000"/>
                <a:lumOff val="5000"/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647231" y="5513645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871435" y="5598856"/>
            <a:ext cx="4909645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달의 맛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(Taste),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위생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(Hygiene),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친절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(Kindness)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점수를 구하고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더한 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나눠 총점수의 평균을 구함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1443555-8A5C-4D4E-B08A-8BE2ED68E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30" y="1542392"/>
            <a:ext cx="5182282" cy="3731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 descr="C:\kiki.0428\서브웨이이지오더_템플릿이미지\survey-달별 총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1542392"/>
            <a:ext cx="5562600" cy="48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301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후기 현황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후기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대각선 방향의 모서리가 둥근 사각형 19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6520702" y="5369214"/>
            <a:ext cx="3008730" cy="76864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516270" y="5357033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696069" y="5446527"/>
            <a:ext cx="4909645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조건문으로 이번 달 조회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시간대 별로 정렬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9B7E9B1-6145-4CB2-A6F4-732D347A2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8" b="4049"/>
          <a:stretch/>
        </p:blipFill>
        <p:spPr>
          <a:xfrm>
            <a:off x="425349" y="1475905"/>
            <a:ext cx="5670651" cy="4827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조류이(가) 표시된 사진&#10;&#10;자동 생성된 설명">
            <a:extLst>
              <a:ext uri="{FF2B5EF4-FFF2-40B4-BE49-F238E27FC236}">
                <a16:creationId xmlns:a16="http://schemas.microsoft.com/office/drawing/2014/main" xmlns="" id="{9DB6622E-46AF-4CD8-ABC7-BB4B5B03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54" y="1539243"/>
            <a:ext cx="5221331" cy="35089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FDAB4A83-F9DB-4E15-A1B6-B6BEA489A503}"/>
              </a:ext>
            </a:extLst>
          </p:cNvPr>
          <p:cNvSpPr/>
          <p:nvPr/>
        </p:nvSpPr>
        <p:spPr>
          <a:xfrm>
            <a:off x="9324871" y="3498956"/>
            <a:ext cx="2378114" cy="379325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875868" y="1788817"/>
            <a:ext cx="1996827" cy="326197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3" y="1688717"/>
            <a:ext cx="5804248" cy="27204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후기 현황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만족도별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대각선 방향의 모서리가 둥근 사각형 19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6035021" y="5186125"/>
            <a:ext cx="5182282" cy="977888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대각선 줄무늬 20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6043372" y="5186125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250765" y="5368062"/>
            <a:ext cx="4909645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조건문으로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각 설문항목을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매장별로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조회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주문번호로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매장별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총 설문조사현황 조회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FDAB4A83-F9DB-4E15-A1B6-B6BEA489A503}"/>
              </a:ext>
            </a:extLst>
          </p:cNvPr>
          <p:cNvSpPr/>
          <p:nvPr/>
        </p:nvSpPr>
        <p:spPr>
          <a:xfrm>
            <a:off x="6875869" y="3674615"/>
            <a:ext cx="1228472" cy="283609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907182" y="2207355"/>
            <a:ext cx="4820854" cy="29265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475905"/>
            <a:ext cx="5353050" cy="5169074"/>
          </a:xfrm>
          <a:prstGeom prst="rect">
            <a:avLst/>
          </a:prstGeom>
        </p:spPr>
      </p:pic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xmlns="" id="{FDAB4A83-F9DB-4E15-A1B6-B6BEA489A503}"/>
              </a:ext>
            </a:extLst>
          </p:cNvPr>
          <p:cNvSpPr/>
          <p:nvPr/>
        </p:nvSpPr>
        <p:spPr>
          <a:xfrm>
            <a:off x="6810376" y="2703834"/>
            <a:ext cx="1904738" cy="283609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3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0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역할분담</a:t>
            </a:r>
          </a:p>
        </p:txBody>
      </p:sp>
      <p:pic>
        <p:nvPicPr>
          <p:cNvPr id="1029" name="Picture 5" descr="C:\Users\SIST\Downloads\pers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943" y="2732926"/>
            <a:ext cx="2037339" cy="194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IST\Downloads\sandwi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9" y="1230943"/>
            <a:ext cx="1539839" cy="16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IST\Downloads\shopping-cart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77" y="3151521"/>
            <a:ext cx="1430850" cy="13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SIST\Downloads\membershi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5" y="4948434"/>
            <a:ext cx="1539839" cy="15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대각선 방향의 모서리가 둥근 사각형 27"/>
          <p:cNvSpPr/>
          <p:nvPr/>
        </p:nvSpPr>
        <p:spPr>
          <a:xfrm flipH="1">
            <a:off x="2963455" y="1387412"/>
            <a:ext cx="2690230" cy="1492953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대각선 줄무늬 28"/>
          <p:cNvSpPr/>
          <p:nvPr/>
        </p:nvSpPr>
        <p:spPr>
          <a:xfrm>
            <a:off x="2965950" y="1387412"/>
            <a:ext cx="292532" cy="253319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5961" y="1387412"/>
            <a:ext cx="19543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이현지 </a:t>
            </a:r>
          </a:p>
          <a:p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사용자페이지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]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sz="1000" dirty="0"/>
              <a:t>Index </a:t>
            </a:r>
            <a:endParaRPr lang="ko-KR" altLang="en-US" sz="1000" dirty="0"/>
          </a:p>
          <a:p>
            <a:r>
              <a:rPr lang="ko-KR" altLang="en-US" sz="1000" dirty="0"/>
              <a:t>판매 메뉴 리스트</a:t>
            </a:r>
          </a:p>
          <a:p>
            <a:r>
              <a:rPr lang="ko-KR" altLang="en-US" sz="1000" dirty="0"/>
              <a:t>판매 메뉴 상세설명 페이지  </a:t>
            </a:r>
          </a:p>
          <a:p>
            <a:r>
              <a:rPr lang="ko-KR" altLang="en-US" sz="1000" dirty="0"/>
              <a:t>주문 매장 선택 페이지 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매장 찾기</a:t>
            </a:r>
            <a:r>
              <a:rPr lang="en-US" altLang="ko-KR" sz="1000" dirty="0"/>
              <a:t>, </a:t>
            </a:r>
            <a:r>
              <a:rPr lang="ko-KR" altLang="en-US" sz="1000" dirty="0"/>
              <a:t>자주 찾는 매장</a:t>
            </a:r>
            <a:r>
              <a:rPr lang="en-US" altLang="ko-KR" sz="1000" dirty="0"/>
              <a:t>) </a:t>
            </a:r>
            <a:endParaRPr lang="ko-KR" altLang="en-US" sz="1000" dirty="0"/>
          </a:p>
          <a:p>
            <a:r>
              <a:rPr lang="ko-KR" altLang="en-US" sz="1000" dirty="0"/>
              <a:t>메뉴 선택 페이지 </a:t>
            </a:r>
          </a:p>
          <a:p>
            <a:r>
              <a:rPr lang="ko-KR" altLang="en-US" sz="1000" dirty="0"/>
              <a:t>메뉴 상세 선택 페이지  </a:t>
            </a:r>
          </a:p>
        </p:txBody>
      </p:sp>
      <p:sp>
        <p:nvSpPr>
          <p:cNvPr id="31" name="대각선 방향의 모서리가 둥근 사각형 30"/>
          <p:cNvSpPr/>
          <p:nvPr/>
        </p:nvSpPr>
        <p:spPr>
          <a:xfrm flipH="1">
            <a:off x="2963455" y="3187313"/>
            <a:ext cx="2690230" cy="1771854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대각선 줄무늬 31"/>
          <p:cNvSpPr/>
          <p:nvPr/>
        </p:nvSpPr>
        <p:spPr>
          <a:xfrm>
            <a:off x="2965950" y="3187313"/>
            <a:ext cx="292532" cy="253319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397621" y="3171135"/>
            <a:ext cx="182189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전세연</a:t>
            </a:r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사용자페이지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]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000" dirty="0"/>
              <a:t>장바구니 목록</a:t>
            </a:r>
          </a:p>
          <a:p>
            <a:r>
              <a:rPr lang="ko-KR" altLang="en-US" sz="1000" dirty="0"/>
              <a:t>결제 페이지</a:t>
            </a:r>
          </a:p>
          <a:p>
            <a:r>
              <a:rPr lang="ko-KR" altLang="en-US" sz="1000" dirty="0"/>
              <a:t>결제 완료 페이지</a:t>
            </a:r>
          </a:p>
          <a:p>
            <a:r>
              <a:rPr lang="ko-KR" altLang="en-US" sz="1000" dirty="0"/>
              <a:t>가맹점 신청 페이지</a:t>
            </a:r>
            <a:endParaRPr lang="en-US" altLang="ko-KR" sz="1000" dirty="0"/>
          </a:p>
          <a:p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관리자페이지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]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000" dirty="0"/>
              <a:t>관리자 로그인</a:t>
            </a:r>
          </a:p>
          <a:p>
            <a:r>
              <a:rPr lang="ko-KR" altLang="en-US" sz="1000" dirty="0"/>
              <a:t>관리자 </a:t>
            </a:r>
            <a:r>
              <a:rPr lang="en-US" altLang="ko-KR" sz="1000" dirty="0"/>
              <a:t>Index</a:t>
            </a:r>
            <a:endParaRPr lang="ko-KR" altLang="en-US" sz="1000" dirty="0"/>
          </a:p>
          <a:p>
            <a:r>
              <a:rPr lang="ko-KR" altLang="en-US" sz="1000" dirty="0"/>
              <a:t>본사 가맹 허가 페이지</a:t>
            </a:r>
          </a:p>
          <a:p>
            <a:r>
              <a:rPr lang="ko-KR" altLang="en-US" sz="1000" dirty="0"/>
              <a:t>가맹점 주문 접수 페이지</a:t>
            </a:r>
          </a:p>
        </p:txBody>
      </p:sp>
      <p:sp>
        <p:nvSpPr>
          <p:cNvPr id="34" name="대각선 방향의 모서리가 둥근 사각형 33"/>
          <p:cNvSpPr/>
          <p:nvPr/>
        </p:nvSpPr>
        <p:spPr>
          <a:xfrm flipH="1">
            <a:off x="2963455" y="5167748"/>
            <a:ext cx="2690230" cy="1335774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대각선 줄무늬 34"/>
          <p:cNvSpPr/>
          <p:nvPr/>
        </p:nvSpPr>
        <p:spPr>
          <a:xfrm>
            <a:off x="2963455" y="5167748"/>
            <a:ext cx="292532" cy="237694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15961" y="5177877"/>
            <a:ext cx="1371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양진호</a:t>
            </a:r>
            <a:endParaRPr lang="en-US" altLang="ko-KR" sz="1000" dirty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사용자페이지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]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회원가입</a:t>
            </a: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회원 정보 변경</a:t>
            </a: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포인트내역</a:t>
            </a: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주문내역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리뷰작성</a:t>
            </a: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나만의 메뉴</a:t>
            </a: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주변 매장 찾기 </a:t>
            </a:r>
          </a:p>
        </p:txBody>
      </p:sp>
      <p:sp>
        <p:nvSpPr>
          <p:cNvPr id="40" name="대각선 방향의 모서리가 둥근 사각형 39"/>
          <p:cNvSpPr/>
          <p:nvPr/>
        </p:nvSpPr>
        <p:spPr>
          <a:xfrm flipH="1">
            <a:off x="8391334" y="4073240"/>
            <a:ext cx="2690230" cy="236256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대각선 줄무늬 40"/>
          <p:cNvSpPr/>
          <p:nvPr/>
        </p:nvSpPr>
        <p:spPr>
          <a:xfrm>
            <a:off x="8391334" y="4073240"/>
            <a:ext cx="292532" cy="237694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683865" y="4131135"/>
            <a:ext cx="20817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김수경</a:t>
            </a:r>
          </a:p>
          <a:p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관리자페이지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]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본사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매출 차트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상품별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상품별 매출관리 페이지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CRUD,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단종처리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아침메뉴 개점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폐점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가맹점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매출차트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상품별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후기차트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항목별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건 별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상품별 매출관리 페이지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메뉴 관리 페이지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품절처리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매장 후기 관리 페이지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매장 개점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폐점</a:t>
            </a:r>
          </a:p>
        </p:txBody>
      </p:sp>
      <p:sp>
        <p:nvSpPr>
          <p:cNvPr id="43" name="대각선 방향의 모서리가 둥근 사각형 42"/>
          <p:cNvSpPr/>
          <p:nvPr/>
        </p:nvSpPr>
        <p:spPr>
          <a:xfrm flipH="1">
            <a:off x="8391334" y="1657854"/>
            <a:ext cx="2690230" cy="201549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대각선 줄무늬 43"/>
          <p:cNvSpPr/>
          <p:nvPr/>
        </p:nvSpPr>
        <p:spPr>
          <a:xfrm>
            <a:off x="8391334" y="1657854"/>
            <a:ext cx="292532" cy="237694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99322" y="1696106"/>
            <a:ext cx="24822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이시현</a:t>
            </a:r>
          </a:p>
          <a:p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000" dirty="0">
                <a:latin typeface="나눔고딕 ExtraBold" pitchFamily="50" charset="-127"/>
                <a:ea typeface="나눔고딕 ExtraBold" pitchFamily="50" charset="-127"/>
              </a:rPr>
              <a:t>관리자페이지</a:t>
            </a:r>
            <a:r>
              <a:rPr lang="en-US" altLang="ko-KR" sz="1000" dirty="0">
                <a:latin typeface="나눔고딕 ExtraBold" pitchFamily="50" charset="-127"/>
                <a:ea typeface="나눔고딕 ExtraBold" pitchFamily="50" charset="-127"/>
              </a:rPr>
              <a:t>]</a:t>
            </a:r>
            <a:endParaRPr lang="ko-KR" altLang="en-US" sz="1000" dirty="0">
              <a:latin typeface="나눔고딕 ExtraBold" pitchFamily="50" charset="-127"/>
              <a:ea typeface="나눔고딕 ExtraBold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본사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매출 차트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주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연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시간대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기간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요일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시간대별 매출관리 페이지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재료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CRUD,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단종처리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가맹점 관리 페이지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가맹점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매출차트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주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연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시간대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후기차트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연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총점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 당일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당일 총점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기간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요일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시간대별 매출관리 페이지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재료 관리 페이지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품절처리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35164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65" y="4369442"/>
            <a:ext cx="5990144" cy="1935011"/>
          </a:xfrm>
          <a:prstGeom prst="rect">
            <a:avLst/>
          </a:prstGeom>
        </p:spPr>
      </p:pic>
      <p:sp>
        <p:nvSpPr>
          <p:cNvPr id="15" name="대각선 방향의 모서리가 둥근 사각형 14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9249776" y="1685926"/>
            <a:ext cx="2618374" cy="2550472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37" y="1685926"/>
            <a:ext cx="3295948" cy="2550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6" y="1685926"/>
            <a:ext cx="5189334" cy="4229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후기 관리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설문조사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9368838" y="2169450"/>
            <a:ext cx="238024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매장별로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매장번호와 날짜를 받아 설문조사 테이블의 항목별 점수데이터를 조회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항목별 점수를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별점으로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변환 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344690" y="1898853"/>
            <a:ext cx="2331835" cy="2699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대각선 줄무늬 35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9249776" y="1682524"/>
            <a:ext cx="424646" cy="41360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대각선 방향의 모서리가 둥근 사각형 13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3477939" y="1278284"/>
            <a:ext cx="1141686" cy="271762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3442056" y="1230659"/>
            <a:ext cx="140395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날짜 별 조회 가능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구부러진 연결선 12"/>
          <p:cNvCxnSpPr>
            <a:stCxn id="29" idx="3"/>
            <a:endCxn id="14" idx="0"/>
          </p:cNvCxnSpPr>
          <p:nvPr/>
        </p:nvCxnSpPr>
        <p:spPr>
          <a:xfrm flipV="1">
            <a:off x="2676525" y="1414165"/>
            <a:ext cx="801414" cy="619671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6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본사 매출 차트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129F317-D800-4E5B-AA2A-807C8BB04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0" y="1590702"/>
            <a:ext cx="10369899" cy="49206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11050" y="2398198"/>
            <a:ext cx="935679" cy="24137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28979" y="2796596"/>
            <a:ext cx="935679" cy="24137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28979" y="3213986"/>
            <a:ext cx="935679" cy="24137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904729" y="2398198"/>
            <a:ext cx="1936377" cy="146942"/>
          </a:xfrm>
          <a:prstGeom prst="straightConnector1">
            <a:avLst/>
          </a:prstGeom>
          <a:ln w="1397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kiki.0428\서브웨이이지오더_템플릿이미지\본사 사이드바 매출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106" y="1736257"/>
            <a:ext cx="1362612" cy="17032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kiki.0428\서브웨이이지오더_템플릿이미지\본사 사이드바 상품관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22500"/>
            <a:ext cx="1469175" cy="17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kiki.0428\서브웨이이지오더_템플릿이미지\본사 사이드바 가맹점 관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81" y="5403012"/>
            <a:ext cx="1362612" cy="91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>
            <a:off x="1891033" y="2943538"/>
            <a:ext cx="1156967" cy="991968"/>
          </a:xfrm>
          <a:prstGeom prst="straightConnector1">
            <a:avLst/>
          </a:prstGeom>
          <a:ln w="1397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421169" y="3455362"/>
            <a:ext cx="730360" cy="1947650"/>
          </a:xfrm>
          <a:prstGeom prst="straightConnector1">
            <a:avLst/>
          </a:prstGeom>
          <a:ln w="1397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본사 상품 관리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컴퓨터, 대형, 다량, 노트북이(가) 표시된 사진&#10;&#10;자동 생성된 설명">
            <a:extLst>
              <a:ext uri="{FF2B5EF4-FFF2-40B4-BE49-F238E27FC236}">
                <a16:creationId xmlns:a16="http://schemas.microsoft.com/office/drawing/2014/main" xmlns="" id="{764F0AFC-5B7A-4E71-A27A-7DC1B8116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7" y="1494069"/>
            <a:ext cx="5360161" cy="478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FBAF096-3F3C-43F6-A6B4-D5E6BF359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04" y="1807565"/>
            <a:ext cx="4992171" cy="2800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466304" y="2166851"/>
            <a:ext cx="1619209" cy="260465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xmlns="" id="{CCA2A0CA-F423-473F-9EF8-3C0367B5413B}"/>
              </a:ext>
            </a:extLst>
          </p:cNvPr>
          <p:cNvSpPr/>
          <p:nvPr/>
        </p:nvSpPr>
        <p:spPr>
          <a:xfrm>
            <a:off x="7425368" y="4884229"/>
            <a:ext cx="1718631" cy="1472321"/>
          </a:xfrm>
          <a:prstGeom prst="arc">
            <a:avLst>
              <a:gd name="adj1" fmla="val 2697807"/>
              <a:gd name="adj2" fmla="val 1180281"/>
            </a:avLst>
          </a:prstGeom>
          <a:ln w="3175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8EB53A97-B70A-470D-B9E1-0626AD2990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152" y="5143072"/>
            <a:ext cx="911062" cy="911062"/>
          </a:xfrm>
          <a:prstGeom prst="rect">
            <a:avLst/>
          </a:prstGeom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xmlns="" id="{2561AA85-51DE-4F5D-A30B-3338F6E09E55}"/>
              </a:ext>
            </a:extLst>
          </p:cNvPr>
          <p:cNvSpPr/>
          <p:nvPr/>
        </p:nvSpPr>
        <p:spPr>
          <a:xfrm>
            <a:off x="8794085" y="4884229"/>
            <a:ext cx="2048086" cy="1472321"/>
          </a:xfrm>
          <a:prstGeom prst="arc">
            <a:avLst>
              <a:gd name="adj1" fmla="val 13318197"/>
              <a:gd name="adj2" fmla="val 8344106"/>
            </a:avLst>
          </a:prstGeom>
          <a:ln w="31750"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3" name="그림 32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0FAF156D-DAEE-49DB-8974-FBF50851E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64" y="4905056"/>
            <a:ext cx="2692842" cy="1643348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A2C115D3-AE25-48C4-8F1C-2C49F25BF529}"/>
              </a:ext>
            </a:extLst>
          </p:cNvPr>
          <p:cNvSpPr/>
          <p:nvPr/>
        </p:nvSpPr>
        <p:spPr>
          <a:xfrm>
            <a:off x="4858871" y="2909454"/>
            <a:ext cx="519953" cy="171797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본사 상품 관리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1CD1EEF-9387-475F-9BA1-D4A0883DC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37" y="1614103"/>
            <a:ext cx="5407325" cy="4746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9B1DC91-65CC-4E2E-83FC-AF7EBDDD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5" y="1614103"/>
            <a:ext cx="5511835" cy="4746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CC5C4CAE-498D-4DDC-A5EA-7F6BC21FB56C}"/>
              </a:ext>
            </a:extLst>
          </p:cNvPr>
          <p:cNvSpPr/>
          <p:nvPr/>
        </p:nvSpPr>
        <p:spPr>
          <a:xfrm>
            <a:off x="7228114" y="1837283"/>
            <a:ext cx="2961468" cy="29265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864158" y="5889588"/>
            <a:ext cx="1527350" cy="270051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kiki.0428\프로젝트2이미지\babycad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45" y="557207"/>
            <a:ext cx="641338" cy="6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본사 상품 관리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단종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단종해제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스크린샷, 트럭, 컴퓨터, 주차이(가) 표시된 사진&#10;&#10;자동 생성된 설명">
            <a:extLst>
              <a:ext uri="{FF2B5EF4-FFF2-40B4-BE49-F238E27FC236}">
                <a16:creationId xmlns:a16="http://schemas.microsoft.com/office/drawing/2014/main" xmlns="" id="{97965F89-B0CA-4CF3-BF0A-3A3AFED3D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17704" r="25970" b="4104"/>
          <a:stretch/>
        </p:blipFill>
        <p:spPr>
          <a:xfrm>
            <a:off x="1455335" y="2190541"/>
            <a:ext cx="4484699" cy="3356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C3D8205-F6EA-4E6A-96F3-65979FD5C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t="3403" r="27766" b="17088"/>
          <a:stretch/>
        </p:blipFill>
        <p:spPr>
          <a:xfrm>
            <a:off x="6606794" y="2190541"/>
            <a:ext cx="4382855" cy="3356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시계, 그리기이(가) 표시된 사진&#10;&#10;자동 생성된 설명">
            <a:extLst>
              <a:ext uri="{FF2B5EF4-FFF2-40B4-BE49-F238E27FC236}">
                <a16:creationId xmlns:a16="http://schemas.microsoft.com/office/drawing/2014/main" xmlns="" id="{AF1CEA44-9F8F-418B-A080-2EF71FAC8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83" y="511492"/>
            <a:ext cx="637070" cy="7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본사 가맹점 관리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매장선정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486BC26-098C-46DA-89FE-1A876740F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7" y="2076328"/>
            <a:ext cx="4858870" cy="3952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70B1419-3087-4DBD-84C0-D7E9A5ADA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672" y="1614104"/>
            <a:ext cx="6083854" cy="2551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스크린샷, 컴퓨터, 그룹이(가) 표시된 사진&#10;&#10;자동 생성된 설명">
            <a:extLst>
              <a:ext uri="{FF2B5EF4-FFF2-40B4-BE49-F238E27FC236}">
                <a16:creationId xmlns:a16="http://schemas.microsoft.com/office/drawing/2014/main" xmlns="" id="{DCD52CAF-E485-4BD9-8E98-1E63059E9C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5"/>
          <a:stretch/>
        </p:blipFill>
        <p:spPr>
          <a:xfrm>
            <a:off x="5697673" y="4306175"/>
            <a:ext cx="6083854" cy="2064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893168" y="1614104"/>
            <a:ext cx="2542234" cy="462224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46F3FEBC-9D41-4F3D-BC13-B1B78FA4BF2F}"/>
              </a:ext>
            </a:extLst>
          </p:cNvPr>
          <p:cNvSpPr/>
          <p:nvPr/>
        </p:nvSpPr>
        <p:spPr>
          <a:xfrm>
            <a:off x="4260501" y="2668590"/>
            <a:ext cx="974690" cy="396158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39C099AC-45EB-4021-B4C4-D980DB5D86A9}"/>
              </a:ext>
            </a:extLst>
          </p:cNvPr>
          <p:cNvSpPr/>
          <p:nvPr/>
        </p:nvSpPr>
        <p:spPr>
          <a:xfrm>
            <a:off x="1406768" y="2076329"/>
            <a:ext cx="2160397" cy="737210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5E32B5CD-A309-4789-8790-6CFB34CCFCE1}"/>
              </a:ext>
            </a:extLst>
          </p:cNvPr>
          <p:cNvSpPr/>
          <p:nvPr/>
        </p:nvSpPr>
        <p:spPr>
          <a:xfrm>
            <a:off x="10611058" y="2691936"/>
            <a:ext cx="602901" cy="1367597"/>
          </a:xfrm>
          <a:prstGeom prst="roundRect">
            <a:avLst/>
          </a:prstGeom>
          <a:noFill/>
          <a:ln w="25400">
            <a:solidFill>
              <a:srgbClr val="EB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DC5D66A0-6CEE-4594-AA7F-E0376C5ED6CC}"/>
              </a:ext>
            </a:extLst>
          </p:cNvPr>
          <p:cNvSpPr/>
          <p:nvPr/>
        </p:nvSpPr>
        <p:spPr>
          <a:xfrm>
            <a:off x="10611057" y="4411226"/>
            <a:ext cx="602901" cy="1778559"/>
          </a:xfrm>
          <a:prstGeom prst="roundRect">
            <a:avLst/>
          </a:prstGeom>
          <a:noFill/>
          <a:ln w="25400">
            <a:solidFill>
              <a:srgbClr val="EB7F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xmlns="" id="{DCD09A80-23DE-4449-B035-1C18D7E141D6}"/>
              </a:ext>
            </a:extLst>
          </p:cNvPr>
          <p:cNvSpPr/>
          <p:nvPr/>
        </p:nvSpPr>
        <p:spPr>
          <a:xfrm>
            <a:off x="10126425" y="4000500"/>
            <a:ext cx="484632" cy="47110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8263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본사 가맹점 관리 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매장선정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E4817933-445D-45C1-BBEC-4E84F3052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48" y="1532381"/>
            <a:ext cx="6248359" cy="5134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스크린샷, 조류, 꽃이(가) 표시된 사진&#10;&#10;자동 생성된 설명">
            <a:extLst>
              <a:ext uri="{FF2B5EF4-FFF2-40B4-BE49-F238E27FC236}">
                <a16:creationId xmlns:a16="http://schemas.microsoft.com/office/drawing/2014/main" xmlns="" id="{43273AFC-0F91-4F47-A923-0E0C98248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9" y="2418785"/>
            <a:ext cx="5112534" cy="2095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대각선 방향의 모서리가 둥근 사각형 19">
            <a:extLst>
              <a:ext uri="{FF2B5EF4-FFF2-40B4-BE49-F238E27FC236}">
                <a16:creationId xmlns:a16="http://schemas.microsoft.com/office/drawing/2014/main" xmlns="" id="{9B79CCCE-CA16-4BFC-A8D4-2691C167A118}"/>
              </a:ext>
            </a:extLst>
          </p:cNvPr>
          <p:cNvSpPr/>
          <p:nvPr/>
        </p:nvSpPr>
        <p:spPr>
          <a:xfrm flipH="1">
            <a:off x="293479" y="4961572"/>
            <a:ext cx="5099054" cy="71732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대각선 줄무늬 12">
            <a:extLst>
              <a:ext uri="{FF2B5EF4-FFF2-40B4-BE49-F238E27FC236}">
                <a16:creationId xmlns:a16="http://schemas.microsoft.com/office/drawing/2014/main" xmlns="" id="{7885321F-1D3A-4AA3-A53F-89B3B80C8581}"/>
              </a:ext>
            </a:extLst>
          </p:cNvPr>
          <p:cNvSpPr/>
          <p:nvPr/>
        </p:nvSpPr>
        <p:spPr>
          <a:xfrm>
            <a:off x="268488" y="4964847"/>
            <a:ext cx="359598" cy="33361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03F0748-6FD8-4AE0-B5A5-227E2E57D3E4}"/>
              </a:ext>
            </a:extLst>
          </p:cNvPr>
          <p:cNvSpPr/>
          <p:nvPr/>
        </p:nvSpPr>
        <p:spPr>
          <a:xfrm>
            <a:off x="492438" y="5115870"/>
            <a:ext cx="4714615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Confirm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확인을 눌렀을 때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checked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 것만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6229978" y="3315956"/>
            <a:ext cx="1125415" cy="301451"/>
          </a:xfrm>
          <a:prstGeom prst="roundRect">
            <a:avLst/>
          </a:prstGeom>
          <a:noFill/>
          <a:ln w="25400">
            <a:solidFill>
              <a:srgbClr val="A10D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01" y="3824602"/>
            <a:ext cx="6000750" cy="1028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01" y="1531713"/>
            <a:ext cx="6000750" cy="2123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415949"/>
            <a:ext cx="5372100" cy="4061051"/>
          </a:xfrm>
          <a:prstGeom prst="rect">
            <a:avLst/>
          </a:prstGeom>
        </p:spPr>
      </p:pic>
      <p:sp>
        <p:nvSpPr>
          <p:cNvPr id="15" name="대각선 방향의 모서리가 둥근 사각형 14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5868401" y="5038725"/>
            <a:ext cx="6000750" cy="1438275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514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본사</a:t>
            </a:r>
            <a:r>
              <a:rPr lang="en-US" altLang="ko-KR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</a:t>
            </a:r>
            <a:r>
              <a:rPr lang="ko-KR" altLang="en-US" sz="3600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아침메뉴 설정</a:t>
            </a:r>
            <a:endParaRPr lang="en-US" altLang="ko-KR" sz="3600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6241648" y="5080040"/>
            <a:ext cx="5359802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클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래스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메서드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선언부에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EnableScheduling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어노테이션을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주어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Schedule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기능 켜기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Schedule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클래스에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@Scheduled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</a:rPr>
              <a:t>어노테이션을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</a:rPr>
              <a:t>메소드에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 선언하며 </a:t>
            </a:r>
            <a:r>
              <a:rPr lang="en-US" altLang="ko-KR" sz="1100" dirty="0" err="1">
                <a:solidFill>
                  <a:schemeClr val="bg2">
                    <a:lumMod val="50000"/>
                  </a:schemeClr>
                </a:solidFill>
              </a:rPr>
              <a:t>cron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으로 실행주기 설정하기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쿼리로 아침메뉴 시간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오전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오전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맞춰 업데이트 되도록 설정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5858876" y="1832176"/>
            <a:ext cx="1599199" cy="22522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대각선 줄무늬 35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5868401" y="5037364"/>
            <a:ext cx="424646" cy="413607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13">
            <a:extLst>
              <a:ext uri="{FF2B5EF4-FFF2-40B4-BE49-F238E27FC236}">
                <a16:creationId xmlns:a16="http://schemas.microsoft.com/office/drawing/2014/main" xmlns="" id="{4F403031-4D33-4239-911C-00B3D393E591}"/>
              </a:ext>
            </a:extLst>
          </p:cNvPr>
          <p:cNvSpPr/>
          <p:nvPr/>
        </p:nvSpPr>
        <p:spPr>
          <a:xfrm>
            <a:off x="820940" y="3746900"/>
            <a:ext cx="3455785" cy="2699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대각선 방향의 모서리가 둥근 사각형 11">
            <a:extLst>
              <a:ext uri="{FF2B5EF4-FFF2-40B4-BE49-F238E27FC236}">
                <a16:creationId xmlns:a16="http://schemas.microsoft.com/office/drawing/2014/main" xmlns="" id="{251CB4D3-7426-4724-8332-3B767DB3869A}"/>
              </a:ext>
            </a:extLst>
          </p:cNvPr>
          <p:cNvSpPr/>
          <p:nvPr/>
        </p:nvSpPr>
        <p:spPr>
          <a:xfrm flipH="1">
            <a:off x="361948" y="1578530"/>
            <a:ext cx="3480706" cy="534655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44648" y="1678537"/>
            <a:ext cx="3474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아침 메뉴는 오전 </a:t>
            </a:r>
            <a:r>
              <a:rPr lang="en-US" altLang="ko-KR" sz="1200" dirty="0"/>
              <a:t>9</a:t>
            </a:r>
            <a:r>
              <a:rPr lang="ko-KR" altLang="en-US" sz="1200" dirty="0"/>
              <a:t>시 부터 오전 </a:t>
            </a:r>
            <a:r>
              <a:rPr lang="en-US" altLang="ko-KR" sz="1200" dirty="0"/>
              <a:t>11</a:t>
            </a:r>
            <a:r>
              <a:rPr lang="ko-KR" altLang="en-US" sz="1200" dirty="0"/>
              <a:t>시까지 판매</a:t>
            </a:r>
            <a:endParaRPr lang="en-US" altLang="ko-KR" sz="1200" dirty="0"/>
          </a:p>
        </p:txBody>
      </p:sp>
      <p:sp>
        <p:nvSpPr>
          <p:cNvPr id="14" name="대각선 줄무늬 13">
            <a:extLst>
              <a:ext uri="{FF2B5EF4-FFF2-40B4-BE49-F238E27FC236}">
                <a16:creationId xmlns:a16="http://schemas.microsoft.com/office/drawing/2014/main" xmlns="" id="{CF778F6C-603A-451D-BB70-5D0CB5B987A1}"/>
              </a:ext>
            </a:extLst>
          </p:cNvPr>
          <p:cNvSpPr/>
          <p:nvPr/>
        </p:nvSpPr>
        <p:spPr>
          <a:xfrm>
            <a:off x="361949" y="1564898"/>
            <a:ext cx="302080" cy="280960"/>
          </a:xfrm>
          <a:prstGeom prst="diagStripe">
            <a:avLst>
              <a:gd name="adj" fmla="val 44819"/>
            </a:avLst>
          </a:prstGeom>
          <a:solidFill>
            <a:srgbClr val="009223"/>
          </a:solidFill>
          <a:ln>
            <a:noFill/>
          </a:ln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785257" y="2104730"/>
            <a:ext cx="9046029" cy="2382281"/>
          </a:xfrm>
          <a:prstGeom prst="roundRect">
            <a:avLst>
              <a:gd name="adj" fmla="val 2557"/>
            </a:avLst>
          </a:prstGeom>
          <a:solidFill>
            <a:srgbClr val="FFF8E1"/>
          </a:solidFill>
          <a:ln>
            <a:noFill/>
          </a:ln>
          <a:effectLst>
            <a:glow rad="139700">
              <a:srgbClr val="FFB41E">
                <a:alpha val="40000"/>
              </a:srgbClr>
            </a:glow>
            <a:outerShdw blurRad="50800" dist="38100" dir="2700000" algn="tl" rotWithShape="0">
              <a:srgbClr val="FA83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29050" y="2407166"/>
            <a:ext cx="4648200" cy="2146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srgbClr val="009223"/>
                </a:solidFill>
              </a:rPr>
              <a:t>THANK YOU !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srgbClr val="009223"/>
                </a:solidFill>
              </a:rPr>
              <a:t>감사합니다</a:t>
            </a:r>
            <a:endParaRPr lang="en-US" altLang="ko-KR" sz="3200" b="1" kern="0" dirty="0">
              <a:solidFill>
                <a:srgbClr val="009223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srgbClr val="009223"/>
                </a:solidFill>
              </a:rPr>
              <a:t>			</a:t>
            </a:r>
            <a:endParaRPr lang="ko-KR" altLang="en-US" sz="4800" kern="0" dirty="0">
              <a:solidFill>
                <a:srgbClr val="0092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79" y="3150824"/>
            <a:ext cx="820633" cy="12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4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982685"/>
            <a:ext cx="12192000" cy="1143000"/>
          </a:xfrm>
          <a:prstGeom prst="rect">
            <a:avLst/>
          </a:prstGeom>
          <a:solidFill>
            <a:srgbClr val="FA8300"/>
          </a:solidFill>
          <a:ln>
            <a:solidFill>
              <a:schemeClr val="accent2"/>
            </a:solidFill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71800" y="3073367"/>
            <a:ext cx="6096000" cy="7448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사용자 페이지</a:t>
            </a:r>
            <a:endParaRPr lang="ko-KR" altLang="en-US" sz="1600" kern="0" dirty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4941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2379</Words>
  <Application>Microsoft Office PowerPoint</Application>
  <PresentationFormat>사용자 지정</PresentationFormat>
  <Paragraphs>551</Paragraphs>
  <Slides>88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89" baseType="lpstr"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sist235</cp:lastModifiedBy>
  <cp:revision>74</cp:revision>
  <dcterms:created xsi:type="dcterms:W3CDTF">2020-06-04T03:06:39Z</dcterms:created>
  <dcterms:modified xsi:type="dcterms:W3CDTF">2020-07-22T06:23:07Z</dcterms:modified>
</cp:coreProperties>
</file>